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06" r:id="rId4"/>
    <p:sldId id="307" r:id="rId5"/>
    <p:sldId id="292" r:id="rId6"/>
    <p:sldId id="258" r:id="rId7"/>
    <p:sldId id="259" r:id="rId8"/>
    <p:sldId id="294" r:id="rId9"/>
    <p:sldId id="260" r:id="rId10"/>
    <p:sldId id="295" r:id="rId11"/>
    <p:sldId id="261" r:id="rId12"/>
    <p:sldId id="262" r:id="rId13"/>
    <p:sldId id="296" r:id="rId14"/>
    <p:sldId id="263" r:id="rId15"/>
    <p:sldId id="264" r:id="rId16"/>
    <p:sldId id="303" r:id="rId17"/>
    <p:sldId id="265" r:id="rId18"/>
    <p:sldId id="266" r:id="rId19"/>
    <p:sldId id="267" r:id="rId20"/>
    <p:sldId id="304" r:id="rId21"/>
    <p:sldId id="268" r:id="rId22"/>
    <p:sldId id="269" r:id="rId23"/>
    <p:sldId id="305" r:id="rId24"/>
    <p:sldId id="270" r:id="rId25"/>
    <p:sldId id="297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98" r:id="rId34"/>
    <p:sldId id="278" r:id="rId35"/>
    <p:sldId id="279" r:id="rId36"/>
    <p:sldId id="280" r:id="rId37"/>
    <p:sldId id="281" r:id="rId38"/>
    <p:sldId id="299" r:id="rId39"/>
    <p:sldId id="282" r:id="rId40"/>
    <p:sldId id="283" r:id="rId41"/>
    <p:sldId id="300" r:id="rId42"/>
    <p:sldId id="284" r:id="rId43"/>
    <p:sldId id="285" r:id="rId44"/>
    <p:sldId id="301" r:id="rId45"/>
    <p:sldId id="286" r:id="rId46"/>
    <p:sldId id="287" r:id="rId47"/>
    <p:sldId id="288" r:id="rId48"/>
    <p:sldId id="289" r:id="rId49"/>
    <p:sldId id="302" r:id="rId50"/>
    <p:sldId id="290" r:id="rId51"/>
    <p:sldId id="291" r:id="rId5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598" autoAdjust="0"/>
  </p:normalViewPr>
  <p:slideViewPr>
    <p:cSldViewPr>
      <p:cViewPr varScale="1">
        <p:scale>
          <a:sx n="71" d="100"/>
          <a:sy n="71" d="100"/>
        </p:scale>
        <p:origin x="-64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AF4E7-7CF9-437C-92EF-4A7C9F78E422}" type="datetimeFigureOut">
              <a:rPr lang="tr-TR" smtClean="0"/>
              <a:pPr/>
              <a:t>4.03.2025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A007-AB35-4319-AA39-1154CD2607C5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A007-AB35-4319-AA39-1154CD2607C5}" type="slidenum">
              <a:rPr lang="tr-TR" smtClean="0"/>
              <a:pPr/>
              <a:t>2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1"/>
            <a:ext cx="15544800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1"/>
            <a:ext cx="12801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3" y="2366011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3" y="2366011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181411" y="1507623"/>
                </a:moveTo>
                <a:lnTo>
                  <a:pt x="0" y="1507623"/>
                </a:lnTo>
                <a:lnTo>
                  <a:pt x="0" y="0"/>
                </a:lnTo>
                <a:lnTo>
                  <a:pt x="1558548" y="0"/>
                </a:lnTo>
                <a:lnTo>
                  <a:pt x="1558548" y="187643"/>
                </a:lnTo>
                <a:lnTo>
                  <a:pt x="444494" y="187643"/>
                </a:lnTo>
                <a:lnTo>
                  <a:pt x="678901" y="422050"/>
                </a:lnTo>
                <a:lnTo>
                  <a:pt x="181411" y="422050"/>
                </a:lnTo>
                <a:lnTo>
                  <a:pt x="181411" y="1507623"/>
                </a:lnTo>
                <a:close/>
              </a:path>
              <a:path w="1558925" h="1508125">
                <a:moveTo>
                  <a:pt x="948842" y="1189481"/>
                </a:moveTo>
                <a:lnTo>
                  <a:pt x="181411" y="422050"/>
                </a:lnTo>
                <a:lnTo>
                  <a:pt x="678901" y="422050"/>
                </a:lnTo>
                <a:lnTo>
                  <a:pt x="1197587" y="940736"/>
                </a:lnTo>
                <a:lnTo>
                  <a:pt x="948842" y="118948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" y="8775197"/>
            <a:ext cx="1558924" cy="1511935"/>
          </a:xfrm>
          <a:custGeom>
            <a:avLst/>
            <a:gdLst/>
            <a:ahLst/>
            <a:cxnLst/>
            <a:rect l="l" t="t" r="r" b="b"/>
            <a:pathLst>
              <a:path w="1558925" h="1511934">
                <a:moveTo>
                  <a:pt x="1558548" y="1511801"/>
                </a:moveTo>
                <a:lnTo>
                  <a:pt x="0" y="1511801"/>
                </a:lnTo>
                <a:lnTo>
                  <a:pt x="0" y="0"/>
                </a:lnTo>
                <a:lnTo>
                  <a:pt x="181411" y="0"/>
                </a:lnTo>
                <a:lnTo>
                  <a:pt x="181411" y="1064803"/>
                </a:lnTo>
                <a:lnTo>
                  <a:pt x="711942" y="1064803"/>
                </a:lnTo>
                <a:lnTo>
                  <a:pt x="452599" y="1324146"/>
                </a:lnTo>
                <a:lnTo>
                  <a:pt x="1558548" y="1324146"/>
                </a:lnTo>
                <a:lnTo>
                  <a:pt x="1558548" y="1511801"/>
                </a:lnTo>
                <a:close/>
              </a:path>
              <a:path w="1558925" h="1511934">
                <a:moveTo>
                  <a:pt x="711942" y="1064803"/>
                </a:moveTo>
                <a:lnTo>
                  <a:pt x="181411" y="1064803"/>
                </a:lnTo>
                <a:lnTo>
                  <a:pt x="969415" y="276798"/>
                </a:lnTo>
                <a:lnTo>
                  <a:pt x="1234369" y="542376"/>
                </a:lnTo>
                <a:lnTo>
                  <a:pt x="711942" y="106480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729446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589132" y="1234367"/>
                </a:moveTo>
                <a:lnTo>
                  <a:pt x="324178" y="969413"/>
                </a:lnTo>
                <a:lnTo>
                  <a:pt x="1105949" y="187643"/>
                </a:lnTo>
                <a:lnTo>
                  <a:pt x="0" y="187643"/>
                </a:lnTo>
                <a:lnTo>
                  <a:pt x="0" y="0"/>
                </a:lnTo>
                <a:lnTo>
                  <a:pt x="1558556" y="0"/>
                </a:lnTo>
                <a:lnTo>
                  <a:pt x="1558556" y="435141"/>
                </a:lnTo>
                <a:lnTo>
                  <a:pt x="1388358" y="435141"/>
                </a:lnTo>
                <a:lnTo>
                  <a:pt x="589132" y="1234367"/>
                </a:lnTo>
                <a:close/>
              </a:path>
              <a:path w="1558925" h="1508125">
                <a:moveTo>
                  <a:pt x="1558556" y="1507623"/>
                </a:moveTo>
                <a:lnTo>
                  <a:pt x="1388358" y="1507623"/>
                </a:lnTo>
                <a:lnTo>
                  <a:pt x="1388358" y="435141"/>
                </a:lnTo>
                <a:lnTo>
                  <a:pt x="1558556" y="435141"/>
                </a:lnTo>
                <a:lnTo>
                  <a:pt x="1558556" y="150762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714187" y="8775197"/>
            <a:ext cx="1574165" cy="1511935"/>
          </a:xfrm>
          <a:custGeom>
            <a:avLst/>
            <a:gdLst/>
            <a:ahLst/>
            <a:cxnLst/>
            <a:rect l="l" t="t" r="r" b="b"/>
            <a:pathLst>
              <a:path w="1574165" h="1511934">
                <a:moveTo>
                  <a:pt x="1573813" y="1084752"/>
                </a:moveTo>
                <a:lnTo>
                  <a:pt x="1388358" y="1084752"/>
                </a:lnTo>
                <a:lnTo>
                  <a:pt x="1388358" y="0"/>
                </a:lnTo>
                <a:lnTo>
                  <a:pt x="1573813" y="0"/>
                </a:lnTo>
                <a:lnTo>
                  <a:pt x="1573813" y="1084752"/>
                </a:lnTo>
                <a:close/>
              </a:path>
              <a:path w="1574165" h="1511934">
                <a:moveTo>
                  <a:pt x="1573813" y="1511801"/>
                </a:moveTo>
                <a:lnTo>
                  <a:pt x="0" y="1511801"/>
                </a:lnTo>
                <a:lnTo>
                  <a:pt x="0" y="1324146"/>
                </a:lnTo>
                <a:lnTo>
                  <a:pt x="1130885" y="1324146"/>
                </a:lnTo>
                <a:lnTo>
                  <a:pt x="369688" y="562949"/>
                </a:lnTo>
                <a:lnTo>
                  <a:pt x="618433" y="314204"/>
                </a:lnTo>
                <a:lnTo>
                  <a:pt x="1388358" y="1084752"/>
                </a:lnTo>
                <a:lnTo>
                  <a:pt x="1573813" y="1084752"/>
                </a:lnTo>
                <a:lnTo>
                  <a:pt x="1573813" y="151180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181411" y="1507623"/>
                </a:moveTo>
                <a:lnTo>
                  <a:pt x="0" y="1507623"/>
                </a:lnTo>
                <a:lnTo>
                  <a:pt x="0" y="0"/>
                </a:lnTo>
                <a:lnTo>
                  <a:pt x="1558548" y="0"/>
                </a:lnTo>
                <a:lnTo>
                  <a:pt x="1558548" y="187643"/>
                </a:lnTo>
                <a:lnTo>
                  <a:pt x="444494" y="187643"/>
                </a:lnTo>
                <a:lnTo>
                  <a:pt x="678901" y="422050"/>
                </a:lnTo>
                <a:lnTo>
                  <a:pt x="181411" y="422050"/>
                </a:lnTo>
                <a:lnTo>
                  <a:pt x="181411" y="1507623"/>
                </a:lnTo>
                <a:close/>
              </a:path>
              <a:path w="1558925" h="1508125">
                <a:moveTo>
                  <a:pt x="948842" y="1189481"/>
                </a:moveTo>
                <a:lnTo>
                  <a:pt x="181411" y="422050"/>
                </a:lnTo>
                <a:lnTo>
                  <a:pt x="678901" y="422050"/>
                </a:lnTo>
                <a:lnTo>
                  <a:pt x="1197587" y="940736"/>
                </a:lnTo>
                <a:lnTo>
                  <a:pt x="948842" y="118948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" y="8775197"/>
            <a:ext cx="1558924" cy="1511935"/>
          </a:xfrm>
          <a:custGeom>
            <a:avLst/>
            <a:gdLst/>
            <a:ahLst/>
            <a:cxnLst/>
            <a:rect l="l" t="t" r="r" b="b"/>
            <a:pathLst>
              <a:path w="1558925" h="1511934">
                <a:moveTo>
                  <a:pt x="1558548" y="1511801"/>
                </a:moveTo>
                <a:lnTo>
                  <a:pt x="0" y="1511801"/>
                </a:lnTo>
                <a:lnTo>
                  <a:pt x="0" y="0"/>
                </a:lnTo>
                <a:lnTo>
                  <a:pt x="181411" y="0"/>
                </a:lnTo>
                <a:lnTo>
                  <a:pt x="181411" y="1064803"/>
                </a:lnTo>
                <a:lnTo>
                  <a:pt x="711942" y="1064803"/>
                </a:lnTo>
                <a:lnTo>
                  <a:pt x="452599" y="1324146"/>
                </a:lnTo>
                <a:lnTo>
                  <a:pt x="1558548" y="1324146"/>
                </a:lnTo>
                <a:lnTo>
                  <a:pt x="1558548" y="1511801"/>
                </a:lnTo>
                <a:close/>
              </a:path>
              <a:path w="1558925" h="1511934">
                <a:moveTo>
                  <a:pt x="711942" y="1064803"/>
                </a:moveTo>
                <a:lnTo>
                  <a:pt x="181411" y="1064803"/>
                </a:lnTo>
                <a:lnTo>
                  <a:pt x="969415" y="276798"/>
                </a:lnTo>
                <a:lnTo>
                  <a:pt x="1234369" y="542376"/>
                </a:lnTo>
                <a:lnTo>
                  <a:pt x="711942" y="106480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729446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589132" y="1234367"/>
                </a:moveTo>
                <a:lnTo>
                  <a:pt x="324178" y="969413"/>
                </a:lnTo>
                <a:lnTo>
                  <a:pt x="1105949" y="187643"/>
                </a:lnTo>
                <a:lnTo>
                  <a:pt x="0" y="187643"/>
                </a:lnTo>
                <a:lnTo>
                  <a:pt x="0" y="0"/>
                </a:lnTo>
                <a:lnTo>
                  <a:pt x="1558556" y="0"/>
                </a:lnTo>
                <a:lnTo>
                  <a:pt x="1558556" y="435141"/>
                </a:lnTo>
                <a:lnTo>
                  <a:pt x="1388358" y="435141"/>
                </a:lnTo>
                <a:lnTo>
                  <a:pt x="589132" y="1234367"/>
                </a:lnTo>
                <a:close/>
              </a:path>
              <a:path w="1558925" h="1508125">
                <a:moveTo>
                  <a:pt x="1558556" y="1507623"/>
                </a:moveTo>
                <a:lnTo>
                  <a:pt x="1388358" y="1507623"/>
                </a:lnTo>
                <a:lnTo>
                  <a:pt x="1388358" y="435141"/>
                </a:lnTo>
                <a:lnTo>
                  <a:pt x="1558556" y="435141"/>
                </a:lnTo>
                <a:lnTo>
                  <a:pt x="1558556" y="150762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714187" y="8775197"/>
            <a:ext cx="1574165" cy="1511935"/>
          </a:xfrm>
          <a:custGeom>
            <a:avLst/>
            <a:gdLst/>
            <a:ahLst/>
            <a:cxnLst/>
            <a:rect l="l" t="t" r="r" b="b"/>
            <a:pathLst>
              <a:path w="1574165" h="1511934">
                <a:moveTo>
                  <a:pt x="1573813" y="1084752"/>
                </a:moveTo>
                <a:lnTo>
                  <a:pt x="1388358" y="1084752"/>
                </a:lnTo>
                <a:lnTo>
                  <a:pt x="1388358" y="0"/>
                </a:lnTo>
                <a:lnTo>
                  <a:pt x="1573813" y="0"/>
                </a:lnTo>
                <a:lnTo>
                  <a:pt x="1573813" y="1084752"/>
                </a:lnTo>
                <a:close/>
              </a:path>
              <a:path w="1574165" h="1511934">
                <a:moveTo>
                  <a:pt x="1573813" y="1511801"/>
                </a:moveTo>
                <a:lnTo>
                  <a:pt x="0" y="1511801"/>
                </a:lnTo>
                <a:lnTo>
                  <a:pt x="0" y="1324146"/>
                </a:lnTo>
                <a:lnTo>
                  <a:pt x="1130885" y="1324146"/>
                </a:lnTo>
                <a:lnTo>
                  <a:pt x="369688" y="562949"/>
                </a:lnTo>
                <a:lnTo>
                  <a:pt x="618433" y="314204"/>
                </a:lnTo>
                <a:lnTo>
                  <a:pt x="1388358" y="1084752"/>
                </a:lnTo>
                <a:lnTo>
                  <a:pt x="1573813" y="1084752"/>
                </a:lnTo>
                <a:lnTo>
                  <a:pt x="1573813" y="151180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7971" y="1511802"/>
            <a:ext cx="5781675" cy="578167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17553" y="4849469"/>
            <a:ext cx="4172585" cy="1925320"/>
          </a:xfrm>
          <a:custGeom>
            <a:avLst/>
            <a:gdLst/>
            <a:ahLst/>
            <a:cxnLst/>
            <a:rect l="l" t="t" r="r" b="b"/>
            <a:pathLst>
              <a:path w="4172585" h="1925320">
                <a:moveTo>
                  <a:pt x="4172254" y="867410"/>
                </a:moveTo>
                <a:lnTo>
                  <a:pt x="3383369" y="867410"/>
                </a:lnTo>
                <a:lnTo>
                  <a:pt x="3383369" y="0"/>
                </a:lnTo>
                <a:lnTo>
                  <a:pt x="0" y="0"/>
                </a:lnTo>
                <a:lnTo>
                  <a:pt x="0" y="867410"/>
                </a:lnTo>
                <a:lnTo>
                  <a:pt x="0" y="1925320"/>
                </a:lnTo>
                <a:lnTo>
                  <a:pt x="4172254" y="1925320"/>
                </a:lnTo>
                <a:lnTo>
                  <a:pt x="4172254" y="867410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181411" y="1507623"/>
                </a:moveTo>
                <a:lnTo>
                  <a:pt x="0" y="1507623"/>
                </a:lnTo>
                <a:lnTo>
                  <a:pt x="0" y="0"/>
                </a:lnTo>
                <a:lnTo>
                  <a:pt x="1558548" y="0"/>
                </a:lnTo>
                <a:lnTo>
                  <a:pt x="1558548" y="187643"/>
                </a:lnTo>
                <a:lnTo>
                  <a:pt x="444494" y="187643"/>
                </a:lnTo>
                <a:lnTo>
                  <a:pt x="678901" y="422050"/>
                </a:lnTo>
                <a:lnTo>
                  <a:pt x="181411" y="422050"/>
                </a:lnTo>
                <a:lnTo>
                  <a:pt x="181411" y="1507623"/>
                </a:lnTo>
                <a:close/>
              </a:path>
              <a:path w="1558925" h="1508125">
                <a:moveTo>
                  <a:pt x="948842" y="1189481"/>
                </a:moveTo>
                <a:lnTo>
                  <a:pt x="181411" y="422050"/>
                </a:lnTo>
                <a:lnTo>
                  <a:pt x="678901" y="422050"/>
                </a:lnTo>
                <a:lnTo>
                  <a:pt x="1197587" y="940736"/>
                </a:lnTo>
                <a:lnTo>
                  <a:pt x="948842" y="118948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" y="8775197"/>
            <a:ext cx="1558924" cy="1511935"/>
          </a:xfrm>
          <a:custGeom>
            <a:avLst/>
            <a:gdLst/>
            <a:ahLst/>
            <a:cxnLst/>
            <a:rect l="l" t="t" r="r" b="b"/>
            <a:pathLst>
              <a:path w="1558925" h="1511934">
                <a:moveTo>
                  <a:pt x="1558548" y="1511801"/>
                </a:moveTo>
                <a:lnTo>
                  <a:pt x="0" y="1511801"/>
                </a:lnTo>
                <a:lnTo>
                  <a:pt x="0" y="0"/>
                </a:lnTo>
                <a:lnTo>
                  <a:pt x="181411" y="0"/>
                </a:lnTo>
                <a:lnTo>
                  <a:pt x="181411" y="1064803"/>
                </a:lnTo>
                <a:lnTo>
                  <a:pt x="711942" y="1064803"/>
                </a:lnTo>
                <a:lnTo>
                  <a:pt x="452599" y="1324146"/>
                </a:lnTo>
                <a:lnTo>
                  <a:pt x="1558548" y="1324146"/>
                </a:lnTo>
                <a:lnTo>
                  <a:pt x="1558548" y="1511801"/>
                </a:lnTo>
                <a:close/>
              </a:path>
              <a:path w="1558925" h="1511934">
                <a:moveTo>
                  <a:pt x="711942" y="1064803"/>
                </a:moveTo>
                <a:lnTo>
                  <a:pt x="181411" y="1064803"/>
                </a:lnTo>
                <a:lnTo>
                  <a:pt x="969415" y="276798"/>
                </a:lnTo>
                <a:lnTo>
                  <a:pt x="1234369" y="542376"/>
                </a:lnTo>
                <a:lnTo>
                  <a:pt x="711942" y="106480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729446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589132" y="1234367"/>
                </a:moveTo>
                <a:lnTo>
                  <a:pt x="324178" y="969413"/>
                </a:lnTo>
                <a:lnTo>
                  <a:pt x="1105949" y="187643"/>
                </a:lnTo>
                <a:lnTo>
                  <a:pt x="0" y="187643"/>
                </a:lnTo>
                <a:lnTo>
                  <a:pt x="0" y="0"/>
                </a:lnTo>
                <a:lnTo>
                  <a:pt x="1558556" y="0"/>
                </a:lnTo>
                <a:lnTo>
                  <a:pt x="1558556" y="435141"/>
                </a:lnTo>
                <a:lnTo>
                  <a:pt x="1388358" y="435141"/>
                </a:lnTo>
                <a:lnTo>
                  <a:pt x="589132" y="1234367"/>
                </a:lnTo>
                <a:close/>
              </a:path>
              <a:path w="1558925" h="1508125">
                <a:moveTo>
                  <a:pt x="1558556" y="1507623"/>
                </a:moveTo>
                <a:lnTo>
                  <a:pt x="1388358" y="1507623"/>
                </a:lnTo>
                <a:lnTo>
                  <a:pt x="1388358" y="435141"/>
                </a:lnTo>
                <a:lnTo>
                  <a:pt x="1558556" y="435141"/>
                </a:lnTo>
                <a:lnTo>
                  <a:pt x="1558556" y="150762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714187" y="8775197"/>
            <a:ext cx="1574165" cy="1511935"/>
          </a:xfrm>
          <a:custGeom>
            <a:avLst/>
            <a:gdLst/>
            <a:ahLst/>
            <a:cxnLst/>
            <a:rect l="l" t="t" r="r" b="b"/>
            <a:pathLst>
              <a:path w="1574165" h="1511934">
                <a:moveTo>
                  <a:pt x="1573813" y="1084752"/>
                </a:moveTo>
                <a:lnTo>
                  <a:pt x="1388358" y="1084752"/>
                </a:lnTo>
                <a:lnTo>
                  <a:pt x="1388358" y="0"/>
                </a:lnTo>
                <a:lnTo>
                  <a:pt x="1573813" y="0"/>
                </a:lnTo>
                <a:lnTo>
                  <a:pt x="1573813" y="1084752"/>
                </a:lnTo>
                <a:close/>
              </a:path>
              <a:path w="1574165" h="1511934">
                <a:moveTo>
                  <a:pt x="1573813" y="1511801"/>
                </a:moveTo>
                <a:lnTo>
                  <a:pt x="0" y="1511801"/>
                </a:lnTo>
                <a:lnTo>
                  <a:pt x="0" y="1324146"/>
                </a:lnTo>
                <a:lnTo>
                  <a:pt x="1130885" y="1324146"/>
                </a:lnTo>
                <a:lnTo>
                  <a:pt x="369688" y="562949"/>
                </a:lnTo>
                <a:lnTo>
                  <a:pt x="618433" y="314204"/>
                </a:lnTo>
                <a:lnTo>
                  <a:pt x="1388358" y="1084752"/>
                </a:lnTo>
                <a:lnTo>
                  <a:pt x="1573813" y="1084752"/>
                </a:lnTo>
                <a:lnTo>
                  <a:pt x="1573813" y="151180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984252" y="9229152"/>
            <a:ext cx="2292350" cy="1056640"/>
          </a:xfrm>
          <a:custGeom>
            <a:avLst/>
            <a:gdLst/>
            <a:ahLst/>
            <a:cxnLst/>
            <a:rect l="l" t="t" r="r" b="b"/>
            <a:pathLst>
              <a:path w="2292350" h="1056640">
                <a:moveTo>
                  <a:pt x="2292096" y="476250"/>
                </a:moveTo>
                <a:lnTo>
                  <a:pt x="1952320" y="476250"/>
                </a:lnTo>
                <a:lnTo>
                  <a:pt x="1952320" y="0"/>
                </a:lnTo>
                <a:lnTo>
                  <a:pt x="0" y="0"/>
                </a:lnTo>
                <a:lnTo>
                  <a:pt x="0" y="476250"/>
                </a:lnTo>
                <a:lnTo>
                  <a:pt x="0" y="1056640"/>
                </a:lnTo>
                <a:lnTo>
                  <a:pt x="2292096" y="1056640"/>
                </a:lnTo>
                <a:lnTo>
                  <a:pt x="2292096" y="476250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0963" y="415673"/>
            <a:ext cx="5122546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1785664"/>
            <a:ext cx="162560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70851" y="8567724"/>
            <a:ext cx="2661001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1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11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00" y="1333500"/>
            <a:ext cx="5353049" cy="62102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181411" y="1507623"/>
                </a:moveTo>
                <a:lnTo>
                  <a:pt x="0" y="1507623"/>
                </a:lnTo>
                <a:lnTo>
                  <a:pt x="0" y="0"/>
                </a:lnTo>
                <a:lnTo>
                  <a:pt x="1558548" y="0"/>
                </a:lnTo>
                <a:lnTo>
                  <a:pt x="1558548" y="187643"/>
                </a:lnTo>
                <a:lnTo>
                  <a:pt x="444494" y="187643"/>
                </a:lnTo>
                <a:lnTo>
                  <a:pt x="678901" y="422050"/>
                </a:lnTo>
                <a:lnTo>
                  <a:pt x="181411" y="422050"/>
                </a:lnTo>
                <a:lnTo>
                  <a:pt x="181411" y="1507623"/>
                </a:lnTo>
                <a:close/>
              </a:path>
              <a:path w="1558925" h="1508125">
                <a:moveTo>
                  <a:pt x="948842" y="1189481"/>
                </a:moveTo>
                <a:lnTo>
                  <a:pt x="181411" y="422050"/>
                </a:lnTo>
                <a:lnTo>
                  <a:pt x="678901" y="422050"/>
                </a:lnTo>
                <a:lnTo>
                  <a:pt x="1197587" y="940736"/>
                </a:lnTo>
                <a:lnTo>
                  <a:pt x="948842" y="118948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8775197"/>
            <a:ext cx="1558924" cy="1511935"/>
          </a:xfrm>
          <a:custGeom>
            <a:avLst/>
            <a:gdLst/>
            <a:ahLst/>
            <a:cxnLst/>
            <a:rect l="l" t="t" r="r" b="b"/>
            <a:pathLst>
              <a:path w="1558925" h="1511934">
                <a:moveTo>
                  <a:pt x="1558548" y="1511801"/>
                </a:moveTo>
                <a:lnTo>
                  <a:pt x="0" y="1511801"/>
                </a:lnTo>
                <a:lnTo>
                  <a:pt x="0" y="0"/>
                </a:lnTo>
                <a:lnTo>
                  <a:pt x="181411" y="0"/>
                </a:lnTo>
                <a:lnTo>
                  <a:pt x="181411" y="1064803"/>
                </a:lnTo>
                <a:lnTo>
                  <a:pt x="711942" y="1064803"/>
                </a:lnTo>
                <a:lnTo>
                  <a:pt x="452599" y="1324146"/>
                </a:lnTo>
                <a:lnTo>
                  <a:pt x="1558548" y="1324146"/>
                </a:lnTo>
                <a:lnTo>
                  <a:pt x="1558548" y="1511801"/>
                </a:lnTo>
                <a:close/>
              </a:path>
              <a:path w="1558925" h="1511934">
                <a:moveTo>
                  <a:pt x="711942" y="1064803"/>
                </a:moveTo>
                <a:lnTo>
                  <a:pt x="181411" y="1064803"/>
                </a:lnTo>
                <a:lnTo>
                  <a:pt x="969415" y="276798"/>
                </a:lnTo>
                <a:lnTo>
                  <a:pt x="1234369" y="542376"/>
                </a:lnTo>
                <a:lnTo>
                  <a:pt x="711942" y="106480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29446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589132" y="1234367"/>
                </a:moveTo>
                <a:lnTo>
                  <a:pt x="324178" y="969413"/>
                </a:lnTo>
                <a:lnTo>
                  <a:pt x="1105949" y="187643"/>
                </a:lnTo>
                <a:lnTo>
                  <a:pt x="0" y="187643"/>
                </a:lnTo>
                <a:lnTo>
                  <a:pt x="0" y="0"/>
                </a:lnTo>
                <a:lnTo>
                  <a:pt x="1558556" y="0"/>
                </a:lnTo>
                <a:lnTo>
                  <a:pt x="1558556" y="435141"/>
                </a:lnTo>
                <a:lnTo>
                  <a:pt x="1388358" y="435141"/>
                </a:lnTo>
                <a:lnTo>
                  <a:pt x="589132" y="1234367"/>
                </a:lnTo>
                <a:close/>
              </a:path>
              <a:path w="1558925" h="1508125">
                <a:moveTo>
                  <a:pt x="1558556" y="1507623"/>
                </a:moveTo>
                <a:lnTo>
                  <a:pt x="1388358" y="1507623"/>
                </a:lnTo>
                <a:lnTo>
                  <a:pt x="1388358" y="435141"/>
                </a:lnTo>
                <a:lnTo>
                  <a:pt x="1558556" y="435141"/>
                </a:lnTo>
                <a:lnTo>
                  <a:pt x="1558556" y="150762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14187" y="8775197"/>
            <a:ext cx="1574165" cy="1511935"/>
          </a:xfrm>
          <a:custGeom>
            <a:avLst/>
            <a:gdLst/>
            <a:ahLst/>
            <a:cxnLst/>
            <a:rect l="l" t="t" r="r" b="b"/>
            <a:pathLst>
              <a:path w="1574165" h="1511934">
                <a:moveTo>
                  <a:pt x="1573813" y="1084752"/>
                </a:moveTo>
                <a:lnTo>
                  <a:pt x="1388358" y="1084752"/>
                </a:lnTo>
                <a:lnTo>
                  <a:pt x="1388358" y="0"/>
                </a:lnTo>
                <a:lnTo>
                  <a:pt x="1573813" y="0"/>
                </a:lnTo>
                <a:lnTo>
                  <a:pt x="1573813" y="1084752"/>
                </a:lnTo>
                <a:close/>
              </a:path>
              <a:path w="1574165" h="1511934">
                <a:moveTo>
                  <a:pt x="1573813" y="1511801"/>
                </a:moveTo>
                <a:lnTo>
                  <a:pt x="0" y="1511801"/>
                </a:lnTo>
                <a:lnTo>
                  <a:pt x="0" y="1324146"/>
                </a:lnTo>
                <a:lnTo>
                  <a:pt x="1130885" y="1324146"/>
                </a:lnTo>
                <a:lnTo>
                  <a:pt x="369688" y="562949"/>
                </a:lnTo>
                <a:lnTo>
                  <a:pt x="618433" y="314204"/>
                </a:lnTo>
                <a:lnTo>
                  <a:pt x="1388358" y="1084752"/>
                </a:lnTo>
                <a:lnTo>
                  <a:pt x="1573813" y="1084752"/>
                </a:lnTo>
                <a:lnTo>
                  <a:pt x="1573813" y="151180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688" y="7478090"/>
            <a:ext cx="5548629" cy="1295400"/>
          </a:xfrm>
          <a:custGeom>
            <a:avLst/>
            <a:gdLst/>
            <a:ahLst/>
            <a:cxnLst/>
            <a:rect l="l" t="t" r="r" b="b"/>
            <a:pathLst>
              <a:path w="5548630" h="1295400">
                <a:moveTo>
                  <a:pt x="5548617" y="0"/>
                </a:moveTo>
                <a:lnTo>
                  <a:pt x="0" y="0"/>
                </a:lnTo>
                <a:lnTo>
                  <a:pt x="0" y="704850"/>
                </a:lnTo>
                <a:lnTo>
                  <a:pt x="0" y="1295400"/>
                </a:lnTo>
                <a:lnTo>
                  <a:pt x="3338969" y="1295400"/>
                </a:lnTo>
                <a:lnTo>
                  <a:pt x="3338969" y="704850"/>
                </a:lnTo>
                <a:lnTo>
                  <a:pt x="5548617" y="704850"/>
                </a:lnTo>
                <a:lnTo>
                  <a:pt x="5548617" y="0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000" y="7424679"/>
            <a:ext cx="5603876" cy="133946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1045"/>
              </a:spcBef>
            </a:pPr>
            <a:r>
              <a:rPr sz="4650" spc="-55" dirty="0">
                <a:latin typeface="Trebuchet MS"/>
                <a:cs typeface="Trebuchet MS"/>
              </a:rPr>
              <a:t>İKİTELLİ</a:t>
            </a:r>
            <a:r>
              <a:rPr sz="4650" spc="-665" dirty="0">
                <a:latin typeface="Trebuchet MS"/>
                <a:cs typeface="Trebuchet MS"/>
              </a:rPr>
              <a:t> </a:t>
            </a:r>
            <a:r>
              <a:rPr sz="4650" spc="150" dirty="0">
                <a:latin typeface="Trebuchet MS"/>
                <a:cs typeface="Trebuchet MS"/>
              </a:rPr>
              <a:t>ORTAOKULU </a:t>
            </a:r>
            <a:r>
              <a:rPr sz="4650" spc="340" dirty="0">
                <a:latin typeface="Trebuchet MS"/>
                <a:cs typeface="Trebuchet MS"/>
              </a:rPr>
              <a:t>PDR</a:t>
            </a:r>
            <a:r>
              <a:rPr sz="4650" spc="-725" dirty="0">
                <a:latin typeface="Trebuchet MS"/>
                <a:cs typeface="Trebuchet MS"/>
              </a:rPr>
              <a:t> </a:t>
            </a:r>
            <a:r>
              <a:rPr sz="4650" spc="200" dirty="0">
                <a:latin typeface="Trebuchet MS"/>
                <a:cs typeface="Trebuchet MS"/>
              </a:rPr>
              <a:t>SERVİSİ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200" y="1181100"/>
            <a:ext cx="8197851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350" smtClean="0">
                <a:latin typeface="Trebuchet MS"/>
                <a:cs typeface="Trebuchet MS"/>
              </a:rPr>
              <a:t>K</a:t>
            </a:r>
            <a:r>
              <a:rPr sz="9600" spc="-420" smtClean="0">
                <a:latin typeface="Trebuchet MS"/>
                <a:cs typeface="Trebuchet MS"/>
              </a:rPr>
              <a:t>ü</a:t>
            </a:r>
            <a:r>
              <a:rPr sz="9600" spc="-405" smtClean="0">
                <a:latin typeface="Trebuchet MS"/>
                <a:cs typeface="Trebuchet MS"/>
              </a:rPr>
              <a:t>ç</a:t>
            </a:r>
            <a:r>
              <a:rPr sz="9600" spc="-420" smtClean="0">
                <a:latin typeface="Trebuchet MS"/>
                <a:cs typeface="Trebuchet MS"/>
              </a:rPr>
              <a:t>ü</a:t>
            </a:r>
            <a:r>
              <a:rPr sz="9600" spc="-430" smtClean="0">
                <a:latin typeface="Trebuchet MS"/>
                <a:cs typeface="Trebuchet MS"/>
              </a:rPr>
              <a:t>k</a:t>
            </a:r>
            <a:r>
              <a:rPr sz="9600" spc="-405" smtClean="0">
                <a:latin typeface="Trebuchet MS"/>
                <a:cs typeface="Trebuchet MS"/>
              </a:rPr>
              <a:t>ç</a:t>
            </a:r>
            <a:r>
              <a:rPr sz="9600" spc="-415" smtClean="0">
                <a:latin typeface="Trebuchet MS"/>
                <a:cs typeface="Trebuchet MS"/>
              </a:rPr>
              <a:t>e</a:t>
            </a:r>
            <a:r>
              <a:rPr sz="9600" spc="-430" smtClean="0">
                <a:latin typeface="Trebuchet MS"/>
                <a:cs typeface="Trebuchet MS"/>
              </a:rPr>
              <a:t>km</a:t>
            </a:r>
            <a:r>
              <a:rPr sz="9600" spc="-415" smtClean="0">
                <a:latin typeface="Trebuchet MS"/>
                <a:cs typeface="Trebuchet MS"/>
              </a:rPr>
              <a:t>e</a:t>
            </a:r>
            <a:r>
              <a:rPr sz="9600" spc="-405" smtClean="0">
                <a:latin typeface="Trebuchet MS"/>
                <a:cs typeface="Trebuchet MS"/>
              </a:rPr>
              <a:t>c</a:t>
            </a:r>
            <a:r>
              <a:rPr sz="9600" spc="100" smtClean="0">
                <a:latin typeface="Trebuchet MS"/>
                <a:cs typeface="Trebuchet MS"/>
              </a:rPr>
              <a:t>e</a:t>
            </a:r>
            <a:r>
              <a:rPr lang="tr-TR" sz="9600" spc="100" dirty="0" smtClean="0">
                <a:latin typeface="Trebuchet MS"/>
                <a:cs typeface="Trebuchet MS"/>
              </a:rPr>
              <a:t/>
            </a:r>
            <a:br>
              <a:rPr lang="tr-TR" sz="9600" spc="100" dirty="0" smtClean="0">
                <a:latin typeface="Trebuchet MS"/>
                <a:cs typeface="Trebuchet MS"/>
              </a:rPr>
            </a:br>
            <a:r>
              <a:rPr lang="tr-TR" sz="9600" spc="100" dirty="0" smtClean="0">
                <a:latin typeface="Trebuchet MS"/>
                <a:cs typeface="Trebuchet MS"/>
              </a:rPr>
              <a:t>Meslek Liseleri Tanıtımı</a:t>
            </a:r>
            <a:endParaRPr sz="9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952500"/>
            <a:ext cx="8810624" cy="4114799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6172200" y="266700"/>
            <a:ext cx="6290825" cy="416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39289" marR="5080" indent="-1927225">
              <a:lnSpc>
                <a:spcPct val="116700"/>
              </a:lnSpc>
              <a:spcBef>
                <a:spcPts val="95"/>
              </a:spcBef>
            </a:pPr>
            <a:r>
              <a:rPr lang="tr-TR" b="1" spc="80" dirty="0" smtClean="0">
                <a:latin typeface="Calibri"/>
                <a:cs typeface="Calibri"/>
              </a:rPr>
              <a:t>DR.</a:t>
            </a:r>
            <a:r>
              <a:rPr lang="tr-TR" b="1" spc="240" dirty="0" smtClean="0">
                <a:latin typeface="Calibri"/>
                <a:cs typeface="Calibri"/>
              </a:rPr>
              <a:t> </a:t>
            </a:r>
            <a:r>
              <a:rPr lang="tr-TR" b="1" spc="100" dirty="0" smtClean="0">
                <a:latin typeface="Calibri"/>
                <a:cs typeface="Calibri"/>
              </a:rPr>
              <a:t>OKTAY</a:t>
            </a:r>
            <a:r>
              <a:rPr lang="tr-TR" b="1" spc="240" dirty="0" smtClean="0">
                <a:latin typeface="Calibri"/>
                <a:cs typeface="Calibri"/>
              </a:rPr>
              <a:t> </a:t>
            </a:r>
            <a:r>
              <a:rPr lang="tr-TR" b="1" spc="100" dirty="0" smtClean="0">
                <a:latin typeface="Calibri"/>
                <a:cs typeface="Calibri"/>
              </a:rPr>
              <a:t>DURAN</a:t>
            </a:r>
            <a:r>
              <a:rPr lang="tr-TR" b="1" spc="240" dirty="0" smtClean="0">
                <a:latin typeface="Calibri"/>
                <a:cs typeface="Calibri"/>
              </a:rPr>
              <a:t> </a:t>
            </a:r>
            <a:r>
              <a:rPr lang="tr-TR" b="1" spc="105" dirty="0" smtClean="0">
                <a:latin typeface="Calibri"/>
                <a:cs typeface="Calibri"/>
              </a:rPr>
              <a:t>MESLEKİ</a:t>
            </a:r>
            <a:r>
              <a:rPr lang="tr-TR" b="1" spc="240" dirty="0" smtClean="0">
                <a:latin typeface="Calibri"/>
                <a:cs typeface="Calibri"/>
              </a:rPr>
              <a:t> </a:t>
            </a:r>
            <a:r>
              <a:rPr lang="tr-TR" b="1" spc="60" dirty="0" smtClean="0">
                <a:latin typeface="Calibri"/>
                <a:cs typeface="Calibri"/>
              </a:rPr>
              <a:t>VE</a:t>
            </a:r>
            <a:r>
              <a:rPr lang="tr-TR" b="1" spc="245" dirty="0" smtClean="0">
                <a:latin typeface="Calibri"/>
                <a:cs typeface="Calibri"/>
              </a:rPr>
              <a:t> </a:t>
            </a:r>
            <a:r>
              <a:rPr lang="tr-TR" b="1" spc="100" dirty="0" smtClean="0">
                <a:latin typeface="Calibri"/>
                <a:cs typeface="Calibri"/>
              </a:rPr>
              <a:t>TEKNİK </a:t>
            </a:r>
            <a:r>
              <a:rPr lang="tr-TR" b="1" spc="-665" dirty="0" smtClean="0">
                <a:latin typeface="Calibri"/>
                <a:cs typeface="Calibri"/>
              </a:rPr>
              <a:t> </a:t>
            </a:r>
            <a:r>
              <a:rPr lang="tr-TR" b="1" spc="105" dirty="0" smtClean="0">
                <a:latin typeface="Calibri"/>
                <a:cs typeface="Calibri"/>
              </a:rPr>
              <a:t>ANADOLU</a:t>
            </a:r>
            <a:r>
              <a:rPr lang="tr-TR" b="1" spc="245" dirty="0" smtClean="0">
                <a:latin typeface="Calibri"/>
                <a:cs typeface="Calibri"/>
              </a:rPr>
              <a:t> </a:t>
            </a:r>
            <a:r>
              <a:rPr lang="tr-TR" b="1" spc="100" dirty="0" smtClean="0">
                <a:latin typeface="Calibri"/>
                <a:cs typeface="Calibri"/>
              </a:rPr>
              <a:t>LİSESİ</a:t>
            </a:r>
            <a:endParaRPr lang="tr-TR" dirty="0">
              <a:latin typeface="Calibri"/>
              <a:cs typeface="Calibri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181600" y="6210300"/>
          <a:ext cx="89154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BEŞYOL MAHALLESİ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 PUANI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54,87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8001000" y="8899441"/>
            <a:ext cx="9144000" cy="13875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İkitelli Ortaokulu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4523" y="641217"/>
            <a:ext cx="603250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420" dirty="0">
                <a:latin typeface="Arial Black"/>
                <a:cs typeface="Arial Black"/>
              </a:rPr>
              <a:t>Dr.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620" dirty="0">
                <a:latin typeface="Arial Black"/>
                <a:cs typeface="Arial Black"/>
              </a:rPr>
              <a:t>Oktay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05" dirty="0">
                <a:latin typeface="Arial Black"/>
                <a:cs typeface="Arial Black"/>
              </a:rPr>
              <a:t>Duran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8153400" y="9150792"/>
            <a:ext cx="2661001" cy="1136208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2800" spc="270" smtClean="0">
                <a:latin typeface="+mn-lt"/>
                <a:cs typeface="Trebuchet MS"/>
              </a:rPr>
              <a:t>PDR</a:t>
            </a:r>
            <a:r>
              <a:rPr sz="2800" spc="-600" smtClean="0">
                <a:latin typeface="+mn-lt"/>
                <a:cs typeface="Trebuchet MS"/>
              </a:rPr>
              <a:t> </a:t>
            </a:r>
            <a:r>
              <a:rPr sz="2800" spc="-120" smtClean="0">
                <a:latin typeface="+mn-lt"/>
                <a:cs typeface="Trebuchet MS"/>
              </a:rPr>
              <a:t>Servisi</a:t>
            </a:r>
            <a:endParaRPr lang="tr-TR" sz="2800" spc="-120" dirty="0" smtClean="0">
              <a:latin typeface="+mn-lt"/>
              <a:cs typeface="Trebuchet MS"/>
            </a:endParaRP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lang="tr-TR" sz="2800" spc="-120" dirty="0" smtClean="0">
                <a:latin typeface="+mn-lt"/>
                <a:cs typeface="Trebuchet MS"/>
              </a:rPr>
              <a:t>İkitelli Ortaokulu</a:t>
            </a:r>
            <a:endParaRPr sz="2800"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5243" y="1558560"/>
            <a:ext cx="16224251" cy="7216719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4426585" algn="l"/>
              </a:tabLst>
            </a:pPr>
            <a:r>
              <a:rPr sz="3200" dirty="0">
                <a:latin typeface="Trebuchet MS"/>
                <a:cs typeface="Trebuchet MS"/>
              </a:rPr>
              <a:t>Okulda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iki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bölüm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vardır.</a:t>
            </a: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spc="80" dirty="0">
                <a:latin typeface="Trebuchet MS"/>
                <a:cs typeface="Trebuchet MS"/>
              </a:rPr>
              <a:t>Hem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0">
                <a:latin typeface="Trebuchet MS"/>
                <a:cs typeface="Trebuchet MS"/>
              </a:rPr>
              <a:t>yerel</a:t>
            </a:r>
            <a:r>
              <a:rPr sz="3200" spc="-155">
                <a:latin typeface="Trebuchet MS"/>
                <a:cs typeface="Trebuchet MS"/>
              </a:rPr>
              <a:t> </a:t>
            </a:r>
            <a:r>
              <a:rPr sz="3200" spc="-85" smtClean="0">
                <a:latin typeface="Trebuchet MS"/>
                <a:cs typeface="Trebuchet MS"/>
              </a:rPr>
              <a:t>yerleştirme</a:t>
            </a:r>
            <a:r>
              <a:rPr lang="tr-TR" sz="3200" spc="-85" dirty="0" smtClean="0">
                <a:latin typeface="Trebuchet MS"/>
                <a:cs typeface="Trebuchet MS"/>
              </a:rPr>
              <a:t> </a:t>
            </a:r>
            <a:r>
              <a:rPr lang="tr-TR" sz="3200" spc="-85" dirty="0" smtClean="0">
                <a:solidFill>
                  <a:srgbClr val="0070C0"/>
                </a:solidFill>
                <a:latin typeface="Trebuchet MS"/>
                <a:cs typeface="Trebuchet MS"/>
              </a:rPr>
              <a:t>(54,87)</a:t>
            </a:r>
            <a:r>
              <a:rPr sz="3200" spc="-155" smtClean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hem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lgs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puanıyla</a:t>
            </a:r>
            <a:r>
              <a:rPr sz="3200" spc="-155" dirty="0">
                <a:latin typeface="Trebuchet MS"/>
                <a:cs typeface="Trebuchet MS"/>
              </a:rPr>
              <a:t> iki </a:t>
            </a:r>
            <a:r>
              <a:rPr sz="3200" spc="-25" dirty="0">
                <a:latin typeface="Trebuchet MS"/>
                <a:cs typeface="Trebuchet MS"/>
              </a:rPr>
              <a:t>bölümü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girilebilir.</a:t>
            </a:r>
            <a:endParaRPr sz="3200">
              <a:latin typeface="Trebuchet MS"/>
              <a:cs typeface="Trebuchet MS"/>
            </a:endParaRPr>
          </a:p>
          <a:p>
            <a:pPr marL="474980" indent="-462280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474980" algn="l"/>
              </a:tabLst>
            </a:pP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Matbaa</a:t>
            </a:r>
            <a:r>
              <a:rPr sz="3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55" dirty="0">
                <a:solidFill>
                  <a:srgbClr val="FF0000"/>
                </a:solidFill>
                <a:latin typeface="Trebuchet MS"/>
                <a:cs typeface="Trebuchet MS"/>
              </a:rPr>
              <a:t>Teknolojisi</a:t>
            </a:r>
            <a:r>
              <a:rPr sz="3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Bölümü</a:t>
            </a:r>
            <a:r>
              <a:rPr sz="3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dalları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baskı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öncesi,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ofset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baskı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sistemleri.</a:t>
            </a:r>
            <a:endParaRPr sz="3200">
              <a:latin typeface="Trebuchet MS"/>
              <a:cs typeface="Trebuchet MS"/>
            </a:endParaRPr>
          </a:p>
          <a:p>
            <a:pPr marL="12700" marR="671195" indent="896619">
              <a:lnSpc>
                <a:spcPct val="125000"/>
              </a:lnSpc>
            </a:pPr>
            <a:r>
              <a:rPr sz="3200" spc="95" dirty="0">
                <a:latin typeface="Trebuchet MS"/>
                <a:cs typeface="Trebuchet MS"/>
              </a:rPr>
              <a:t>Baskı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öncesi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bölümü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daha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çok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bilgisayarlı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işler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olurken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ofset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baskı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sistemleri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baskı </a:t>
            </a:r>
            <a:r>
              <a:rPr sz="3200" spc="-80" dirty="0">
                <a:latin typeface="Trebuchet MS"/>
                <a:cs typeface="Trebuchet MS"/>
              </a:rPr>
              <a:t>makineleriyle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ilgili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bölümdür.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Her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sene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ikişer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sınıf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>
                <a:latin typeface="Trebuchet MS"/>
                <a:cs typeface="Trebuchet MS"/>
              </a:rPr>
              <a:t>açılmaktadır</a:t>
            </a:r>
            <a:r>
              <a:rPr sz="3200" spc="-10" smtClean="0">
                <a:latin typeface="Trebuchet MS"/>
                <a:cs typeface="Trebuchet MS"/>
              </a:rPr>
              <a:t>.</a:t>
            </a:r>
            <a:r>
              <a:rPr lang="tr-TR" sz="3200" spc="-10" dirty="0" smtClean="0">
                <a:latin typeface="Trebuchet MS"/>
                <a:cs typeface="Trebuchet MS"/>
              </a:rPr>
              <a:t> </a:t>
            </a:r>
            <a:endParaRPr sz="320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474980" indent="-462280">
              <a:lnSpc>
                <a:spcPct val="100000"/>
              </a:lnSpc>
              <a:spcBef>
                <a:spcPts val="960"/>
              </a:spcBef>
              <a:buAutoNum type="arabicParenR" startAt="2"/>
              <a:tabLst>
                <a:tab pos="474980" algn="l"/>
              </a:tabLst>
            </a:pPr>
            <a:r>
              <a:rPr sz="3200" spc="-70" dirty="0">
                <a:solidFill>
                  <a:srgbClr val="FF0000"/>
                </a:solidFill>
                <a:latin typeface="Trebuchet MS"/>
                <a:cs typeface="Trebuchet MS"/>
              </a:rPr>
              <a:t>Grafik</a:t>
            </a:r>
            <a:r>
              <a:rPr sz="3200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Bölümü</a:t>
            </a:r>
            <a:r>
              <a:rPr sz="3200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dalları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grafik,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fotoğraf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">
                <a:latin typeface="Trebuchet MS"/>
                <a:cs typeface="Trebuchet MS"/>
              </a:rPr>
              <a:t>animasyon</a:t>
            </a:r>
            <a:r>
              <a:rPr sz="3200" spc="-10" smtClean="0">
                <a:latin typeface="Trebuchet MS"/>
                <a:cs typeface="Trebuchet MS"/>
              </a:rPr>
              <a:t>.</a:t>
            </a:r>
            <a:r>
              <a:rPr lang="tr-TR" sz="3200" spc="-10" dirty="0" smtClean="0">
                <a:latin typeface="Trebuchet MS"/>
                <a:cs typeface="Trebuchet MS"/>
              </a:rPr>
              <a:t> </a:t>
            </a:r>
            <a:endParaRPr sz="320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009015">
              <a:lnSpc>
                <a:spcPct val="100000"/>
              </a:lnSpc>
              <a:spcBef>
                <a:spcPts val="960"/>
              </a:spcBef>
            </a:pPr>
            <a:r>
              <a:rPr sz="3200" dirty="0">
                <a:latin typeface="Trebuchet MS"/>
                <a:cs typeface="Trebuchet MS"/>
              </a:rPr>
              <a:t>Her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sene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1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grafik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2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fotoğraf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sınıfı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açılmaktadır.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Animasyon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sınıfı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mevcuttur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fakat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b="1" i="1" dirty="0">
                <a:latin typeface="Arial"/>
                <a:cs typeface="Arial"/>
              </a:rPr>
              <a:t>yeni sınıf </a:t>
            </a:r>
            <a:r>
              <a:rPr sz="3200" b="1" i="1" spc="-10" dirty="0">
                <a:latin typeface="Arial"/>
                <a:cs typeface="Arial"/>
              </a:rPr>
              <a:t>açılmayacaktır.</a:t>
            </a:r>
            <a:endParaRPr sz="3200">
              <a:latin typeface="Arial"/>
              <a:cs typeface="Arial"/>
            </a:endParaRPr>
          </a:p>
          <a:p>
            <a:pPr marL="12700" marR="31242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Lisenin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mevcuduna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bütün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olarak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bakıldığında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kız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erkek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sayısının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benzer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sayıda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olduğu </a:t>
            </a:r>
            <a:r>
              <a:rPr sz="3200" spc="-90" dirty="0">
                <a:latin typeface="Trebuchet MS"/>
                <a:cs typeface="Trebuchet MS"/>
              </a:rPr>
              <a:t>belirtildi.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75" dirty="0">
                <a:latin typeface="Trebuchet MS"/>
                <a:cs typeface="Trebuchet MS"/>
              </a:rPr>
              <a:t>Türkiye’de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ihracat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yapan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ilk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okul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olma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gibi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65">
                <a:latin typeface="Trebuchet MS"/>
                <a:cs typeface="Trebuchet MS"/>
              </a:rPr>
              <a:t>önemli</a:t>
            </a:r>
            <a:r>
              <a:rPr sz="3200" spc="-145">
                <a:latin typeface="Trebuchet MS"/>
                <a:cs typeface="Trebuchet MS"/>
              </a:rPr>
              <a:t> </a:t>
            </a:r>
            <a:r>
              <a:rPr sz="3200" spc="-10" smtClean="0">
                <a:latin typeface="Trebuchet MS"/>
                <a:cs typeface="Trebuchet MS"/>
              </a:rPr>
              <a:t>unvanları</a:t>
            </a:r>
            <a:r>
              <a:rPr lang="tr-TR" sz="3200" spc="-10" dirty="0" smtClean="0">
                <a:latin typeface="Trebuchet MS"/>
                <a:cs typeface="Trebuchet MS"/>
              </a:rPr>
              <a:t>; </a:t>
            </a:r>
            <a:r>
              <a:rPr lang="tr-TR" sz="3200" spc="-40" dirty="0" smtClean="0">
                <a:latin typeface="Trebuchet MS"/>
                <a:cs typeface="Trebuchet MS"/>
              </a:rPr>
              <a:t>İstanbul</a:t>
            </a:r>
            <a:r>
              <a:rPr lang="tr-TR" sz="3200" spc="-105" dirty="0" smtClean="0">
                <a:latin typeface="Trebuchet MS"/>
                <a:cs typeface="Trebuchet MS"/>
              </a:rPr>
              <a:t> </a:t>
            </a:r>
            <a:r>
              <a:rPr lang="tr-TR" sz="3200" spc="90" dirty="0" smtClean="0">
                <a:latin typeface="Trebuchet MS"/>
                <a:cs typeface="Trebuchet MS"/>
              </a:rPr>
              <a:t>Sanayi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spc="100" dirty="0" smtClean="0">
                <a:latin typeface="Trebuchet MS"/>
                <a:cs typeface="Trebuchet MS"/>
              </a:rPr>
              <a:t>Odası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spc="-155" dirty="0" smtClean="0">
                <a:latin typeface="Trebuchet MS"/>
                <a:cs typeface="Trebuchet MS"/>
              </a:rPr>
              <a:t>ile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spc="-90" dirty="0" smtClean="0">
                <a:latin typeface="Trebuchet MS"/>
                <a:cs typeface="Trebuchet MS"/>
              </a:rPr>
              <a:t>protokol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dirty="0" smtClean="0">
                <a:latin typeface="Trebuchet MS"/>
                <a:cs typeface="Trebuchet MS"/>
              </a:rPr>
              <a:t>anlaşması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spc="-90" dirty="0" smtClean="0">
                <a:latin typeface="Trebuchet MS"/>
                <a:cs typeface="Trebuchet MS"/>
              </a:rPr>
              <a:t>vardır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dirty="0" smtClean="0">
                <a:latin typeface="Trebuchet MS"/>
                <a:cs typeface="Trebuchet MS"/>
              </a:rPr>
              <a:t>ve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dirty="0" smtClean="0">
                <a:latin typeface="Trebuchet MS"/>
                <a:cs typeface="Trebuchet MS"/>
              </a:rPr>
              <a:t>Avrupa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spc="-90" dirty="0" smtClean="0">
                <a:latin typeface="Trebuchet MS"/>
                <a:cs typeface="Trebuchet MS"/>
              </a:rPr>
              <a:t>Birliği</a:t>
            </a:r>
            <a:r>
              <a:rPr lang="tr-TR" sz="3200" spc="-100" dirty="0" smtClean="0">
                <a:latin typeface="Trebuchet MS"/>
                <a:cs typeface="Trebuchet MS"/>
              </a:rPr>
              <a:t> </a:t>
            </a:r>
            <a:r>
              <a:rPr lang="tr-TR" sz="3200" spc="-10" dirty="0" smtClean="0">
                <a:latin typeface="Trebuchet MS"/>
                <a:cs typeface="Trebuchet MS"/>
              </a:rPr>
              <a:t>projeleri </a:t>
            </a:r>
            <a:r>
              <a:rPr lang="tr-TR" sz="3200" spc="-120" dirty="0" smtClean="0">
                <a:latin typeface="Trebuchet MS"/>
                <a:cs typeface="Trebuchet MS"/>
              </a:rPr>
              <a:t>yürütülmektedir.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1877060" cy="1508125"/>
          </a:xfrm>
          <a:custGeom>
            <a:avLst/>
            <a:gdLst/>
            <a:ahLst/>
            <a:cxnLst/>
            <a:rect l="l" t="t" r="r" b="b"/>
            <a:pathLst>
              <a:path w="1877060" h="1508125">
                <a:moveTo>
                  <a:pt x="0" y="583428"/>
                </a:moveTo>
                <a:lnTo>
                  <a:pt x="0" y="0"/>
                </a:lnTo>
                <a:lnTo>
                  <a:pt x="1877033" y="0"/>
                </a:lnTo>
                <a:lnTo>
                  <a:pt x="1877033" y="187643"/>
                </a:lnTo>
                <a:lnTo>
                  <a:pt x="762979" y="187643"/>
                </a:lnTo>
                <a:lnTo>
                  <a:pt x="997385" y="422050"/>
                </a:lnTo>
                <a:lnTo>
                  <a:pt x="499896" y="422050"/>
                </a:lnTo>
                <a:lnTo>
                  <a:pt x="499896" y="435141"/>
                </a:lnTo>
                <a:lnTo>
                  <a:pt x="148286" y="435141"/>
                </a:lnTo>
                <a:lnTo>
                  <a:pt x="0" y="583428"/>
                </a:lnTo>
                <a:close/>
              </a:path>
              <a:path w="1877060" h="1508125">
                <a:moveTo>
                  <a:pt x="1267327" y="1189481"/>
                </a:moveTo>
                <a:lnTo>
                  <a:pt x="499896" y="422050"/>
                </a:lnTo>
                <a:lnTo>
                  <a:pt x="997385" y="422050"/>
                </a:lnTo>
                <a:lnTo>
                  <a:pt x="1516072" y="940736"/>
                </a:lnTo>
                <a:lnTo>
                  <a:pt x="1267327" y="1189481"/>
                </a:lnTo>
                <a:close/>
              </a:path>
              <a:path w="1877060" h="1508125">
                <a:moveTo>
                  <a:pt x="499896" y="1507623"/>
                </a:moveTo>
                <a:lnTo>
                  <a:pt x="148286" y="1507623"/>
                </a:lnTo>
                <a:lnTo>
                  <a:pt x="148286" y="435141"/>
                </a:lnTo>
                <a:lnTo>
                  <a:pt x="499896" y="435141"/>
                </a:lnTo>
                <a:lnTo>
                  <a:pt x="499896" y="150762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775197"/>
            <a:ext cx="1877060" cy="1511935"/>
          </a:xfrm>
          <a:custGeom>
            <a:avLst/>
            <a:gdLst/>
            <a:ahLst/>
            <a:cxnLst/>
            <a:rect l="l" t="t" r="r" b="b"/>
            <a:pathLst>
              <a:path w="1877060" h="1511934">
                <a:moveTo>
                  <a:pt x="1010477" y="1084752"/>
                </a:moveTo>
                <a:lnTo>
                  <a:pt x="148286" y="1084752"/>
                </a:lnTo>
                <a:lnTo>
                  <a:pt x="148286" y="0"/>
                </a:lnTo>
                <a:lnTo>
                  <a:pt x="499896" y="0"/>
                </a:lnTo>
                <a:lnTo>
                  <a:pt x="499896" y="1064803"/>
                </a:lnTo>
                <a:lnTo>
                  <a:pt x="1030427" y="1064803"/>
                </a:lnTo>
                <a:lnTo>
                  <a:pt x="1010477" y="1084752"/>
                </a:lnTo>
                <a:close/>
              </a:path>
              <a:path w="1877060" h="1511934">
                <a:moveTo>
                  <a:pt x="1030427" y="1064803"/>
                </a:moveTo>
                <a:lnTo>
                  <a:pt x="499896" y="1064803"/>
                </a:lnTo>
                <a:lnTo>
                  <a:pt x="1287900" y="276798"/>
                </a:lnTo>
                <a:lnTo>
                  <a:pt x="1552854" y="542376"/>
                </a:lnTo>
                <a:lnTo>
                  <a:pt x="1030427" y="1064803"/>
                </a:lnTo>
                <a:close/>
              </a:path>
              <a:path w="1877060" h="1511934">
                <a:moveTo>
                  <a:pt x="1877033" y="1511801"/>
                </a:moveTo>
                <a:lnTo>
                  <a:pt x="0" y="1511801"/>
                </a:lnTo>
                <a:lnTo>
                  <a:pt x="0" y="936346"/>
                </a:lnTo>
                <a:lnTo>
                  <a:pt x="148286" y="1084752"/>
                </a:lnTo>
                <a:lnTo>
                  <a:pt x="1010477" y="1084752"/>
                </a:lnTo>
                <a:lnTo>
                  <a:pt x="771084" y="1324146"/>
                </a:lnTo>
                <a:lnTo>
                  <a:pt x="1877033" y="1324146"/>
                </a:lnTo>
                <a:lnTo>
                  <a:pt x="1877033" y="151180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47931" y="0"/>
            <a:ext cx="1240155" cy="1234440"/>
          </a:xfrm>
          <a:custGeom>
            <a:avLst/>
            <a:gdLst/>
            <a:ahLst/>
            <a:cxnLst/>
            <a:rect l="l" t="t" r="r" b="b"/>
            <a:pathLst>
              <a:path w="1240155" h="1234440">
                <a:moveTo>
                  <a:pt x="589132" y="1234367"/>
                </a:moveTo>
                <a:lnTo>
                  <a:pt x="324178" y="969413"/>
                </a:lnTo>
                <a:lnTo>
                  <a:pt x="1105949" y="187643"/>
                </a:lnTo>
                <a:lnTo>
                  <a:pt x="0" y="187643"/>
                </a:lnTo>
                <a:lnTo>
                  <a:pt x="0" y="0"/>
                </a:lnTo>
                <a:lnTo>
                  <a:pt x="1240072" y="0"/>
                </a:lnTo>
                <a:lnTo>
                  <a:pt x="1240072" y="583428"/>
                </a:lnTo>
                <a:lnTo>
                  <a:pt x="589132" y="1234367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32670" y="9089401"/>
            <a:ext cx="1255396" cy="1197610"/>
          </a:xfrm>
          <a:custGeom>
            <a:avLst/>
            <a:gdLst/>
            <a:ahLst/>
            <a:cxnLst/>
            <a:rect l="l" t="t" r="r" b="b"/>
            <a:pathLst>
              <a:path w="1255394" h="1197609">
                <a:moveTo>
                  <a:pt x="1255328" y="1197597"/>
                </a:moveTo>
                <a:lnTo>
                  <a:pt x="0" y="1197597"/>
                </a:lnTo>
                <a:lnTo>
                  <a:pt x="0" y="1009942"/>
                </a:lnTo>
                <a:lnTo>
                  <a:pt x="1130885" y="1009942"/>
                </a:lnTo>
                <a:lnTo>
                  <a:pt x="369688" y="248745"/>
                </a:lnTo>
                <a:lnTo>
                  <a:pt x="618433" y="0"/>
                </a:lnTo>
                <a:lnTo>
                  <a:pt x="1255328" y="637410"/>
                </a:lnTo>
                <a:lnTo>
                  <a:pt x="1255328" y="1197597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2728" y="9229152"/>
            <a:ext cx="2292350" cy="1056640"/>
          </a:xfrm>
          <a:custGeom>
            <a:avLst/>
            <a:gdLst/>
            <a:ahLst/>
            <a:cxnLst/>
            <a:rect l="l" t="t" r="r" b="b"/>
            <a:pathLst>
              <a:path w="2292350" h="1056640">
                <a:moveTo>
                  <a:pt x="2292108" y="476250"/>
                </a:moveTo>
                <a:lnTo>
                  <a:pt x="1952332" y="476250"/>
                </a:lnTo>
                <a:lnTo>
                  <a:pt x="1952332" y="0"/>
                </a:lnTo>
                <a:lnTo>
                  <a:pt x="0" y="0"/>
                </a:lnTo>
                <a:lnTo>
                  <a:pt x="0" y="476250"/>
                </a:lnTo>
                <a:lnTo>
                  <a:pt x="0" y="1056640"/>
                </a:lnTo>
                <a:lnTo>
                  <a:pt x="2292108" y="1056640"/>
                </a:lnTo>
                <a:lnTo>
                  <a:pt x="2292108" y="476250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13010" y="641217"/>
            <a:ext cx="603250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420" dirty="0">
                <a:latin typeface="Arial Black"/>
                <a:cs typeface="Arial Black"/>
              </a:rPr>
              <a:t>Dr.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620" dirty="0">
                <a:latin typeface="Arial Black"/>
                <a:cs typeface="Arial Black"/>
              </a:rPr>
              <a:t>Oktay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05" dirty="0">
                <a:latin typeface="Arial Black"/>
                <a:cs typeface="Arial Black"/>
              </a:rPr>
              <a:t>Duran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30835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331470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1" y="2224417"/>
            <a:ext cx="16209644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5575">
              <a:lnSpc>
                <a:spcPct val="125000"/>
              </a:lnSpc>
              <a:spcBef>
                <a:spcPts val="95"/>
              </a:spcBef>
            </a:pPr>
            <a:r>
              <a:rPr sz="3200" spc="-30" smtClean="0">
                <a:latin typeface="Trebuchet MS"/>
                <a:cs typeface="Trebuchet MS"/>
              </a:rPr>
              <a:t>Öğrenciler</a:t>
            </a:r>
            <a:r>
              <a:rPr sz="3200" spc="-165" smtClean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yurtdışı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staj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imkanı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bulabilirler.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Yerel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yerleştirme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giren </a:t>
            </a:r>
            <a:r>
              <a:rPr sz="3200" spc="-55" dirty="0">
                <a:latin typeface="Trebuchet MS"/>
                <a:cs typeface="Trebuchet MS"/>
              </a:rPr>
              <a:t>öğrenciler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meslek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bölümlerine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10.sınıfta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başarı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puanlarına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göre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yerleşirler.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Teknik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sınıflar </a:t>
            </a:r>
            <a:r>
              <a:rPr sz="3200" spc="345" dirty="0">
                <a:latin typeface="Trebuchet MS"/>
                <a:cs typeface="Trebuchet MS"/>
              </a:rPr>
              <a:t>LGS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giriş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yapan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öğrencileri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almaktadır.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Meslek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sınıflarında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olanlar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obp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lerini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70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üstünde </a:t>
            </a:r>
            <a:r>
              <a:rPr sz="3200" spc="-100" dirty="0">
                <a:latin typeface="Trebuchet MS"/>
                <a:cs typeface="Trebuchet MS"/>
              </a:rPr>
              <a:t>tutarlarsa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12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teknik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sınıfa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geçme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imkanı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sağlanmaktadır.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Meslek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bölümü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öğrencileri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-85" dirty="0">
                <a:latin typeface="Trebuchet MS"/>
                <a:cs typeface="Trebuchet MS"/>
              </a:rPr>
              <a:t>12.sınıfta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staja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gitmektedir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fakat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teknik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bölümdeki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öğrenciler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11.sınıfın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sonunda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yazın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40 </a:t>
            </a:r>
            <a:r>
              <a:rPr sz="3200" spc="65" dirty="0">
                <a:latin typeface="Trebuchet MS"/>
                <a:cs typeface="Trebuchet MS"/>
              </a:rPr>
              <a:t>gün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staja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gidiyor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12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okula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gidiyorlar.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Bununda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sebebini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öğrenciler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üniversite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sınavına </a:t>
            </a:r>
            <a:r>
              <a:rPr sz="3200" spc="-80" dirty="0">
                <a:latin typeface="Trebuchet MS"/>
                <a:cs typeface="Trebuchet MS"/>
              </a:rPr>
              <a:t>hazırlanmalarını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imkan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sağlamak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olduğu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belirtildi.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Ayrıca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12.sınıflara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sınıf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açılarak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sınava </a:t>
            </a:r>
            <a:r>
              <a:rPr sz="3200" spc="-40" dirty="0">
                <a:latin typeface="Trebuchet MS"/>
                <a:cs typeface="Trebuchet MS"/>
              </a:rPr>
              <a:t>hazırlanan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öğrencilere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sınava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yönelik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çalışmalar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yaptırıldığı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belirtildi.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876300"/>
            <a:ext cx="8886824" cy="498157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858000" y="34290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GÜLTEN ÖZAYDIN ÇOK PROGRAMLI ANADOLU LİSESİ</a:t>
            </a:r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648200" y="6362700"/>
          <a:ext cx="89154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İNGİLİZCE, ALMANCA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ATATÜRK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MAHALLESİ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8077200" y="9029700"/>
            <a:ext cx="30480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cs typeface="Trebuchet MS"/>
              </a:rPr>
              <a:t>İkitelli </a:t>
            </a:r>
            <a:r>
              <a:rPr lang="tr-TR" spc="-120" dirty="0">
                <a:cs typeface="Trebuchet MS"/>
              </a:rPr>
              <a:t>Ortaokulu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3971" y="641217"/>
            <a:ext cx="5745481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560" dirty="0">
                <a:latin typeface="Arial Black"/>
                <a:cs typeface="Arial Black"/>
              </a:rPr>
              <a:t>Gülten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09" dirty="0">
                <a:latin typeface="Arial Black"/>
                <a:cs typeface="Arial Black"/>
              </a:rPr>
              <a:t>Özaydın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35" dirty="0">
                <a:latin typeface="Arial Black"/>
                <a:cs typeface="Arial Black"/>
              </a:rPr>
              <a:t>ÇPAL</a:t>
            </a:r>
            <a:endParaRPr sz="4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3221286"/>
            <a:ext cx="123826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3830886"/>
            <a:ext cx="123826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699" y="4440486"/>
            <a:ext cx="123826" cy="123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3000" y="1638300"/>
            <a:ext cx="15787369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spc="300" dirty="0">
                <a:latin typeface="Trebuchet MS"/>
                <a:cs typeface="Trebuchet MS"/>
              </a:rPr>
              <a:t>OBP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puanı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yerel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yerleştirme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sistemiyle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alıyor.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Anadolu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Meslek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olmak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üzere </a:t>
            </a:r>
            <a:r>
              <a:rPr sz="3200" spc="-155" dirty="0">
                <a:latin typeface="Trebuchet MS"/>
                <a:cs typeface="Trebuchet MS"/>
              </a:rPr>
              <a:t>iki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kısmı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Meslek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kısmında;</a:t>
            </a:r>
            <a:endParaRPr sz="3200">
              <a:latin typeface="Trebuchet MS"/>
              <a:cs typeface="Trebuchet MS"/>
            </a:endParaRPr>
          </a:p>
          <a:p>
            <a:pPr marL="702945" marR="10560050">
              <a:lnSpc>
                <a:spcPct val="125000"/>
              </a:lnSpc>
            </a:pPr>
            <a:r>
              <a:rPr sz="3200" spc="-45" dirty="0">
                <a:latin typeface="Trebuchet MS"/>
                <a:cs typeface="Trebuchet MS"/>
              </a:rPr>
              <a:t>Bilişim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Teknolojileri </a:t>
            </a:r>
            <a:r>
              <a:rPr sz="3200" spc="100" dirty="0">
                <a:latin typeface="Trebuchet MS"/>
                <a:cs typeface="Trebuchet MS"/>
              </a:rPr>
              <a:t>Muhasebe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Finansman </a:t>
            </a:r>
            <a:r>
              <a:rPr sz="3200" spc="-55" dirty="0">
                <a:latin typeface="Trebuchet MS"/>
                <a:cs typeface="Trebuchet MS"/>
              </a:rPr>
              <a:t>Ulaştırma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Hizmetleri</a:t>
            </a:r>
            <a:endParaRPr sz="3200">
              <a:latin typeface="Trebuchet MS"/>
              <a:cs typeface="Trebuchet MS"/>
            </a:endParaRPr>
          </a:p>
          <a:p>
            <a:pPr marL="12700" marR="6015990">
              <a:lnSpc>
                <a:spcPct val="125000"/>
              </a:lnSpc>
            </a:pPr>
            <a:r>
              <a:rPr sz="3200" spc="-100" dirty="0">
                <a:latin typeface="Trebuchet MS"/>
                <a:cs typeface="Trebuchet MS"/>
              </a:rPr>
              <a:t>bölümleri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bulunmaktadır.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Tam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gün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veriyor </a:t>
            </a:r>
            <a:r>
              <a:rPr sz="3200" dirty="0">
                <a:latin typeface="Trebuchet MS"/>
                <a:cs typeface="Trebuchet MS"/>
              </a:rPr>
              <a:t>Anadolu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0">
                <a:latin typeface="Trebuchet MS"/>
                <a:cs typeface="Trebuchet MS"/>
              </a:rPr>
              <a:t>kısmına</a:t>
            </a:r>
            <a:r>
              <a:rPr sz="3200" spc="-145">
                <a:latin typeface="Trebuchet MS"/>
                <a:cs typeface="Trebuchet MS"/>
              </a:rPr>
              <a:t> </a:t>
            </a:r>
            <a:r>
              <a:rPr sz="3200" spc="300" smtClean="0">
                <a:latin typeface="Trebuchet MS"/>
                <a:cs typeface="Trebuchet MS"/>
              </a:rPr>
              <a:t>OBP</a:t>
            </a:r>
            <a:r>
              <a:rPr lang="tr-TR" sz="3200" spc="-140" dirty="0">
                <a:latin typeface="Trebuchet MS"/>
                <a:cs typeface="Trebuchet MS"/>
              </a:rPr>
              <a:t> </a:t>
            </a:r>
            <a:r>
              <a:rPr lang="tr-TR" sz="3200" spc="-140" dirty="0" smtClean="0">
                <a:latin typeface="Trebuchet MS"/>
                <a:cs typeface="Trebuchet MS"/>
              </a:rPr>
              <a:t>84</a:t>
            </a:r>
            <a:r>
              <a:rPr sz="3200" spc="-145" smtClean="0">
                <a:latin typeface="Trebuchet MS"/>
                <a:cs typeface="Trebuchet MS"/>
              </a:rPr>
              <a:t> </a:t>
            </a:r>
            <a:r>
              <a:rPr lang="tr-TR" sz="3200" spc="-145" dirty="0" smtClean="0">
                <a:latin typeface="Trebuchet MS"/>
                <a:cs typeface="Trebuchet MS"/>
              </a:rPr>
              <a:t>puan </a:t>
            </a:r>
            <a:r>
              <a:rPr lang="tr-TR" sz="3200" spc="-65" dirty="0" smtClean="0">
                <a:latin typeface="Trebuchet MS"/>
                <a:cs typeface="Trebuchet MS"/>
              </a:rPr>
              <a:t>civarında</a:t>
            </a:r>
            <a:r>
              <a:rPr sz="3200" spc="-65" smtClean="0">
                <a:latin typeface="Trebuchet MS"/>
                <a:cs typeface="Trebuchet MS"/>
              </a:rPr>
              <a:t>ki</a:t>
            </a:r>
            <a:r>
              <a:rPr sz="3200" spc="-145" smtClean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öğrenciler,</a:t>
            </a:r>
            <a:endParaRPr sz="3200">
              <a:latin typeface="Trebuchet MS"/>
              <a:cs typeface="Trebuchet MS"/>
            </a:endParaRPr>
          </a:p>
          <a:p>
            <a:pPr marL="12700" marR="4367530">
              <a:lnSpc>
                <a:spcPct val="125000"/>
              </a:lnSpc>
            </a:pPr>
            <a:r>
              <a:rPr lang="tr-TR" sz="3200" spc="-45" dirty="0" smtClean="0">
                <a:latin typeface="Trebuchet MS"/>
                <a:cs typeface="Trebuchet MS"/>
              </a:rPr>
              <a:t>Anadolu Meslek Kısmına </a:t>
            </a:r>
            <a:r>
              <a:rPr sz="3200" spc="300" smtClean="0">
                <a:latin typeface="Trebuchet MS"/>
                <a:cs typeface="Trebuchet MS"/>
              </a:rPr>
              <a:t>OB</a:t>
            </a:r>
            <a:r>
              <a:rPr lang="tr-TR" sz="3200" spc="300" dirty="0" smtClean="0">
                <a:latin typeface="Trebuchet MS"/>
                <a:cs typeface="Trebuchet MS"/>
              </a:rPr>
              <a:t>P 51puan</a:t>
            </a:r>
            <a:r>
              <a:rPr sz="3200" spc="-160" smtClean="0">
                <a:latin typeface="Trebuchet MS"/>
                <a:cs typeface="Trebuchet MS"/>
              </a:rPr>
              <a:t> </a:t>
            </a:r>
            <a:r>
              <a:rPr lang="tr-TR" sz="3200" spc="-65" dirty="0" smtClean="0">
                <a:latin typeface="Trebuchet MS"/>
                <a:cs typeface="Trebuchet MS"/>
              </a:rPr>
              <a:t>civarındaki </a:t>
            </a:r>
            <a:r>
              <a:rPr sz="3200" spc="-35" smtClean="0">
                <a:latin typeface="Trebuchet MS"/>
                <a:cs typeface="Trebuchet MS"/>
              </a:rPr>
              <a:t>öğrencile</a:t>
            </a:r>
            <a:r>
              <a:rPr lang="tr-TR" sz="3200" spc="-35" dirty="0" smtClean="0">
                <a:latin typeface="Trebuchet MS"/>
                <a:cs typeface="Trebuchet MS"/>
              </a:rPr>
              <a:t>r alınmıştır. 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3971" y="641217"/>
            <a:ext cx="5745481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560" dirty="0">
                <a:latin typeface="Arial Black"/>
                <a:cs typeface="Arial Black"/>
              </a:rPr>
              <a:t>Gülten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09" dirty="0">
                <a:latin typeface="Arial Black"/>
                <a:cs typeface="Arial Black"/>
              </a:rPr>
              <a:t>Özaydın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35" dirty="0">
                <a:latin typeface="Arial Black"/>
                <a:cs typeface="Arial Black"/>
              </a:rPr>
              <a:t>ÇPAL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282" y="2542331"/>
            <a:ext cx="16222980" cy="4321696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dirty="0">
                <a:latin typeface="Trebuchet MS"/>
                <a:cs typeface="Trebuchet MS"/>
              </a:rPr>
              <a:t>Okulun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365" dirty="0">
                <a:latin typeface="Trebuchet MS"/>
                <a:cs typeface="Trebuchet MS"/>
              </a:rPr>
              <a:t>%30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üniversite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sınavı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başarısı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mevcuttur.</a:t>
            </a:r>
            <a:endParaRPr sz="3200">
              <a:latin typeface="Trebuchet MS"/>
              <a:cs typeface="Trebuchet MS"/>
            </a:endParaRPr>
          </a:p>
          <a:p>
            <a:pPr marL="12700" marR="5375275">
              <a:lnSpc>
                <a:spcPct val="125000"/>
              </a:lnSpc>
            </a:pPr>
            <a:r>
              <a:rPr sz="3200" spc="-20" dirty="0">
                <a:latin typeface="Trebuchet MS"/>
                <a:cs typeface="Trebuchet MS"/>
              </a:rPr>
              <a:t>Öğretmen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kadrosu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okul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iklimi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gayet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iyi </a:t>
            </a:r>
            <a:r>
              <a:rPr sz="3200" spc="-70" dirty="0">
                <a:latin typeface="Trebuchet MS"/>
                <a:cs typeface="Trebuchet MS"/>
              </a:rPr>
              <a:t>disiplin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sorunları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azdır. </a:t>
            </a:r>
            <a:r>
              <a:rPr sz="3200" dirty="0">
                <a:latin typeface="Trebuchet MS"/>
                <a:cs typeface="Trebuchet MS"/>
              </a:rPr>
              <a:t>Okulda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fitness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salonu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bulunmaktadır.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100" dirty="0">
                <a:latin typeface="Trebuchet MS"/>
                <a:cs typeface="Trebuchet MS"/>
              </a:rPr>
              <a:t>Muhasebe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Finans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bölümünde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öğrencilerin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ilgili </a:t>
            </a:r>
            <a:r>
              <a:rPr sz="3200" spc="-100" dirty="0">
                <a:latin typeface="Trebuchet MS"/>
                <a:cs typeface="Trebuchet MS"/>
              </a:rPr>
              <a:t>yerlere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staja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gitme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imkanı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bulunmaktadır. </a:t>
            </a:r>
            <a:r>
              <a:rPr sz="3200" dirty="0">
                <a:latin typeface="Trebuchet MS"/>
                <a:cs typeface="Trebuchet MS"/>
              </a:rPr>
              <a:t>Böylece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olduklarında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çalışıp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para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kazanabilecek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konuma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gelmiş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oluyorlar.</a:t>
            </a:r>
            <a:endParaRPr sz="3200">
              <a:latin typeface="Trebuchet MS"/>
              <a:cs typeface="Trebuchet MS"/>
            </a:endParaRPr>
          </a:p>
          <a:p>
            <a:pPr marL="12700" marR="1087755">
              <a:lnSpc>
                <a:spcPct val="125000"/>
              </a:lnSpc>
            </a:pPr>
            <a:r>
              <a:rPr sz="3200" spc="-55" dirty="0">
                <a:latin typeface="Trebuchet MS"/>
                <a:cs typeface="Trebuchet MS"/>
              </a:rPr>
              <a:t>Ulaştırma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Hizmetleri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bölümüne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sorumluluk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sahibi,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sosyal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yönü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gelişmiş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yabancı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dil </a:t>
            </a:r>
            <a:r>
              <a:rPr sz="3200" dirty="0">
                <a:latin typeface="Trebuchet MS"/>
                <a:cs typeface="Trebuchet MS"/>
              </a:rPr>
              <a:t>öğrenmeye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hevesli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bekliyorlar.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752600" y="8763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HALKALI BORSA İSTANBUL  ÇPAL </a:t>
            </a:r>
            <a:endParaRPr lang="tr-TR" dirty="0"/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562100"/>
            <a:ext cx="8886824" cy="4981574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410200" y="7048500"/>
          <a:ext cx="89154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</a:t>
                      </a:r>
                      <a:r>
                        <a:rPr lang="tr-TR" b="0" baseline="0" dirty="0" smtClean="0"/>
                        <a:t> 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İNGİLİZCE, ALMANCA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HALKALI</a:t>
                      </a:r>
                      <a:r>
                        <a:rPr lang="tr-TR" baseline="0" dirty="0" smtClean="0"/>
                        <a:t> MERKEZ 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7924800" y="8899441"/>
            <a:ext cx="9144000" cy="13875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cs typeface="Trebuchet MS"/>
              </a:rPr>
              <a:t>İkitelli Ortaokulu </a:t>
            </a:r>
            <a:endParaRPr lang="tr-TR" spc="-120" dirty="0"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7107" y="641217"/>
            <a:ext cx="9399269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Halkalı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520" dirty="0">
                <a:latin typeface="Arial Black"/>
                <a:cs typeface="Arial Black"/>
              </a:rPr>
              <a:t>Borsa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İstanbul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15" dirty="0">
                <a:latin typeface="Arial Black"/>
                <a:cs typeface="Arial Black"/>
              </a:rPr>
              <a:t>ÇPAL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120" dirty="0">
                <a:latin typeface="Arial Black"/>
                <a:cs typeface="Arial Black"/>
              </a:rPr>
              <a:t>/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4069770"/>
            <a:ext cx="123826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4679370"/>
            <a:ext cx="123826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5288970"/>
            <a:ext cx="123826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5898570"/>
            <a:ext cx="123826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6508170"/>
            <a:ext cx="123826" cy="1238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6000" y="1880913"/>
            <a:ext cx="15801340" cy="6178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25000"/>
              </a:lnSpc>
              <a:spcBef>
                <a:spcPts val="100"/>
              </a:spcBef>
            </a:pPr>
            <a:r>
              <a:rPr sz="3200" spc="300" dirty="0">
                <a:latin typeface="Trebuchet MS"/>
                <a:cs typeface="Trebuchet MS"/>
              </a:rPr>
              <a:t>OBP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puanı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yerel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yerleştirme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sistemiyle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alıyor.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300">
                <a:latin typeface="Trebuchet MS"/>
                <a:cs typeface="Trebuchet MS"/>
              </a:rPr>
              <a:t>OBP</a:t>
            </a:r>
            <a:r>
              <a:rPr sz="3200" spc="-170">
                <a:latin typeface="Trebuchet MS"/>
                <a:cs typeface="Trebuchet MS"/>
              </a:rPr>
              <a:t> </a:t>
            </a:r>
            <a:r>
              <a:rPr lang="tr-TR" sz="3200" spc="95" dirty="0" smtClean="0">
                <a:latin typeface="Trebuchet MS"/>
                <a:cs typeface="Trebuchet MS"/>
              </a:rPr>
              <a:t>58,66 </a:t>
            </a:r>
            <a:r>
              <a:rPr sz="3200" smtClean="0">
                <a:latin typeface="Trebuchet MS"/>
                <a:cs typeface="Trebuchet MS"/>
              </a:rPr>
              <a:t>puan</a:t>
            </a:r>
            <a:r>
              <a:rPr sz="3200" spc="-170" smtClean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olan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öğrenciler </a:t>
            </a:r>
            <a:r>
              <a:rPr sz="3200" dirty="0">
                <a:latin typeface="Trebuchet MS"/>
                <a:cs typeface="Trebuchet MS"/>
              </a:rPr>
              <a:t>okumaya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hak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kazanmışlardır.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Anadolu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Meslek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olmak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üzere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iki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kısmı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Meslek </a:t>
            </a:r>
            <a:r>
              <a:rPr sz="3200" spc="-10" dirty="0">
                <a:latin typeface="Trebuchet MS"/>
                <a:cs typeface="Trebuchet MS"/>
              </a:rPr>
              <a:t>kısmında;</a:t>
            </a:r>
            <a:endParaRPr sz="3200">
              <a:latin typeface="Trebuchet MS"/>
              <a:cs typeface="Trebuchet MS"/>
            </a:endParaRPr>
          </a:p>
          <a:p>
            <a:pPr marL="702945" marR="11660505">
              <a:lnSpc>
                <a:spcPct val="125000"/>
              </a:lnSpc>
            </a:pPr>
            <a:r>
              <a:rPr sz="3200" spc="-45" dirty="0">
                <a:latin typeface="Trebuchet MS"/>
                <a:cs typeface="Trebuchet MS"/>
              </a:rPr>
              <a:t>Bilişim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Teknolojileri </a:t>
            </a:r>
            <a:r>
              <a:rPr sz="3200" spc="90" dirty="0">
                <a:latin typeface="Trebuchet MS"/>
                <a:cs typeface="Trebuchet MS"/>
              </a:rPr>
              <a:t>Çocuk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Gelişimi </a:t>
            </a:r>
            <a:r>
              <a:rPr sz="3200" spc="145" dirty="0">
                <a:latin typeface="Trebuchet MS"/>
                <a:cs typeface="Trebuchet MS"/>
              </a:rPr>
              <a:t>Moda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Tasarımı</a:t>
            </a:r>
            <a:endParaRPr sz="3200">
              <a:latin typeface="Trebuchet MS"/>
              <a:cs typeface="Trebuchet MS"/>
            </a:endParaRPr>
          </a:p>
          <a:p>
            <a:pPr marL="702945">
              <a:lnSpc>
                <a:spcPct val="100000"/>
              </a:lnSpc>
              <a:spcBef>
                <a:spcPts val="960"/>
              </a:spcBef>
            </a:pPr>
            <a:r>
              <a:rPr sz="3200" spc="-75" dirty="0">
                <a:latin typeface="Trebuchet MS"/>
                <a:cs typeface="Trebuchet MS"/>
              </a:rPr>
              <a:t>Grafik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Fotoğrafçılık</a:t>
            </a:r>
            <a:endParaRPr sz="3200">
              <a:latin typeface="Trebuchet MS"/>
              <a:cs typeface="Trebuchet MS"/>
            </a:endParaRPr>
          </a:p>
          <a:p>
            <a:pPr marL="702945">
              <a:lnSpc>
                <a:spcPct val="100000"/>
              </a:lnSpc>
              <a:spcBef>
                <a:spcPts val="960"/>
              </a:spcBef>
            </a:pPr>
            <a:r>
              <a:rPr sz="3200" spc="-50" dirty="0">
                <a:latin typeface="Trebuchet MS"/>
                <a:cs typeface="Trebuchet MS"/>
              </a:rPr>
              <a:t>Güzellik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220" dirty="0">
                <a:latin typeface="Trebuchet MS"/>
                <a:cs typeface="Trebuchet MS"/>
              </a:rPr>
              <a:t>Saç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Bakımı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bölümler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bulunmaktadır.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-45" dirty="0">
                <a:latin typeface="Trebuchet MS"/>
                <a:cs typeface="Trebuchet MS"/>
              </a:rPr>
              <a:t>Bilişim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4">
                <a:latin typeface="Trebuchet MS"/>
                <a:cs typeface="Trebuchet MS"/>
              </a:rPr>
              <a:t>Teknolojileri</a:t>
            </a:r>
            <a:r>
              <a:rPr sz="3200" spc="-150">
                <a:latin typeface="Trebuchet MS"/>
                <a:cs typeface="Trebuchet MS"/>
              </a:rPr>
              <a:t> </a:t>
            </a:r>
            <a:r>
              <a:rPr sz="3200" spc="-40" smtClean="0">
                <a:latin typeface="Trebuchet MS"/>
                <a:cs typeface="Trebuchet MS"/>
              </a:rPr>
              <a:t>bölümünde</a:t>
            </a:r>
            <a:r>
              <a:rPr lang="tr-TR" sz="3200" spc="-40" dirty="0" smtClean="0">
                <a:latin typeface="Trebuchet MS"/>
                <a:cs typeface="Trebuchet MS"/>
              </a:rPr>
              <a:t> </a:t>
            </a:r>
            <a:r>
              <a:rPr sz="3200" spc="-40" smtClean="0">
                <a:latin typeface="Trebuchet MS"/>
                <a:cs typeface="Trebuchet MS"/>
              </a:rPr>
              <a:t>birçok</a:t>
            </a:r>
            <a:r>
              <a:rPr sz="3200" spc="-150" smtClean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alanla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alakalı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veriliyor.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105" dirty="0">
                <a:latin typeface="Trebuchet MS"/>
                <a:cs typeface="Trebuchet MS"/>
              </a:rPr>
              <a:t>Web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tasarımı,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Yazılım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ağ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güvenliği,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Robotik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kodlama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bunlardan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bazıları.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7107" y="641217"/>
            <a:ext cx="9399269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Halkalı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520" dirty="0">
                <a:latin typeface="Arial Black"/>
                <a:cs typeface="Arial Black"/>
              </a:rPr>
              <a:t>Borsa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İstanbul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15" dirty="0">
                <a:latin typeface="Arial Black"/>
                <a:cs typeface="Arial Black"/>
              </a:rPr>
              <a:t>ÇPAL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120" dirty="0">
                <a:latin typeface="Arial Black"/>
                <a:cs typeface="Arial Black"/>
              </a:rPr>
              <a:t>/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3" y="2360845"/>
            <a:ext cx="157988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spc="90" dirty="0">
                <a:latin typeface="Trebuchet MS"/>
                <a:cs typeface="Trebuchet MS"/>
              </a:rPr>
              <a:t>Çocuk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gelişimi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çocukları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seven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sempatik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samimi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istekli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bekliyorlar. </a:t>
            </a:r>
            <a:r>
              <a:rPr sz="3200" spc="-40" dirty="0">
                <a:latin typeface="Trebuchet MS"/>
                <a:cs typeface="Trebuchet MS"/>
              </a:rPr>
              <a:t>Öğrenciler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dokuzuncu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onuncu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sınıfta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akademik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alırken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birinci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ikinci </a:t>
            </a:r>
            <a:r>
              <a:rPr sz="3200" spc="-120" dirty="0">
                <a:latin typeface="Trebuchet MS"/>
                <a:cs typeface="Trebuchet MS"/>
              </a:rPr>
              <a:t>sınıfta</a:t>
            </a:r>
            <a:r>
              <a:rPr sz="3200" spc="-140" dirty="0">
                <a:latin typeface="Trebuchet MS"/>
                <a:cs typeface="Trebuchet MS"/>
              </a:rPr>
              <a:t> staj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yapma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imkanı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buluyorlar.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5408846"/>
            <a:ext cx="15363826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spc="145" dirty="0">
                <a:latin typeface="Trebuchet MS"/>
                <a:cs typeface="Trebuchet MS"/>
              </a:rPr>
              <a:t>Moda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tasarımı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olduktan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sonra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işte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çalışabiliyorlar.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Tekstilde </a:t>
            </a:r>
            <a:r>
              <a:rPr sz="3200" spc="-55" dirty="0">
                <a:latin typeface="Trebuchet MS"/>
                <a:cs typeface="Trebuchet MS"/>
              </a:rPr>
              <a:t>birçok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alanda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tasarım,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boyama,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dikiş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vs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farklı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alanları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bulunmakta.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Mezun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olduktan </a:t>
            </a:r>
            <a:r>
              <a:rPr sz="3200" dirty="0">
                <a:latin typeface="Trebuchet MS"/>
                <a:cs typeface="Trebuchet MS"/>
              </a:rPr>
              <a:t>sonra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öğretmenler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bulma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konusunda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yardımcı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oluyorlar.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Maddi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kazançları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oldukça yüksek.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7107" y="641217"/>
            <a:ext cx="9399269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Halkalı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520" dirty="0">
                <a:latin typeface="Arial Black"/>
                <a:cs typeface="Arial Black"/>
              </a:rPr>
              <a:t>Borsa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İstanbul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15" dirty="0">
                <a:latin typeface="Arial Black"/>
                <a:cs typeface="Arial Black"/>
              </a:rPr>
              <a:t>ÇPAL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120" dirty="0">
                <a:latin typeface="Arial Black"/>
                <a:cs typeface="Arial Black"/>
              </a:rPr>
              <a:t>/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3" y="2297418"/>
            <a:ext cx="16183611" cy="558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spc="-50" dirty="0">
                <a:latin typeface="Trebuchet MS"/>
                <a:cs typeface="Trebuchet MS"/>
              </a:rPr>
              <a:t>Güzellik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cilt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bakımı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olduktan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sonra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işte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çalışabiliyorlar.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Dersler </a:t>
            </a:r>
            <a:r>
              <a:rPr sz="3200" spc="-50" dirty="0">
                <a:latin typeface="Trebuchet MS"/>
                <a:cs typeface="Trebuchet MS"/>
              </a:rPr>
              <a:t>uygulamalı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geçiyor.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Lazer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epilasyon,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makyaj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cilt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bakımı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alanları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Güzellik </a:t>
            </a:r>
            <a:r>
              <a:rPr sz="3200" spc="-65" dirty="0">
                <a:latin typeface="Trebuchet MS"/>
                <a:cs typeface="Trebuchet MS"/>
              </a:rPr>
              <a:t>merkezlerinde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bulabiliyorlar.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3200">
              <a:latin typeface="Trebuchet MS"/>
              <a:cs typeface="Trebuchet MS"/>
            </a:endParaRPr>
          </a:p>
          <a:p>
            <a:pPr marL="12700" marR="1325245" algn="just">
              <a:lnSpc>
                <a:spcPct val="125000"/>
              </a:lnSpc>
              <a:spcBef>
                <a:spcPts val="5"/>
              </a:spcBef>
            </a:pPr>
            <a:r>
              <a:rPr sz="3200" spc="-75" dirty="0">
                <a:latin typeface="Trebuchet MS"/>
                <a:cs typeface="Trebuchet MS"/>
              </a:rPr>
              <a:t>Grafik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Fotoğrafçılık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olduktan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sonra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işte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çalışabiliyorlar. </a:t>
            </a:r>
            <a:r>
              <a:rPr sz="3200" spc="-80" dirty="0">
                <a:latin typeface="Trebuchet MS"/>
                <a:cs typeface="Trebuchet MS"/>
              </a:rPr>
              <a:t>Yetenekli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olmalarına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ihtiyaç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yok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derslerle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meslek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edinebiliyorlar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ancak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azimli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ilgili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ve </a:t>
            </a:r>
            <a:r>
              <a:rPr sz="3200" dirty="0">
                <a:latin typeface="Trebuchet MS"/>
                <a:cs typeface="Trebuchet MS"/>
              </a:rPr>
              <a:t>çalışkan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olmaları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oldukça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önem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arz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etmektedir.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00" spc="-40" dirty="0">
                <a:latin typeface="Trebuchet MS"/>
                <a:cs typeface="Trebuchet MS"/>
              </a:rPr>
              <a:t>Öğrenciler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liseden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olurken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ustalık,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yeri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açma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lise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diploması</a:t>
            </a:r>
            <a:r>
              <a:rPr sz="3200" spc="-155" dirty="0">
                <a:latin typeface="Trebuchet MS"/>
                <a:cs typeface="Trebuchet MS"/>
              </a:rPr>
              <a:t> ile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oluyorlar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083" y="2125989"/>
            <a:ext cx="205104" cy="79201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r>
              <a:rPr sz="2800" b="1" spc="-80" dirty="0"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8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800" b="1" spc="-80" dirty="0"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8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80" dirty="0"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6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80" dirty="0"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95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80" dirty="0">
                <a:latin typeface="Trebuchet MS"/>
                <a:cs typeface="Trebuchet MS"/>
              </a:rPr>
              <a:t>5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75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80" dirty="0"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8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80" dirty="0">
                <a:latin typeface="Trebuchet MS"/>
                <a:cs typeface="Trebuchet MS"/>
              </a:rPr>
              <a:t>7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1938" y="2189234"/>
            <a:ext cx="5827396" cy="778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5"/>
              </a:lnSpc>
            </a:pPr>
            <a:r>
              <a:rPr sz="2800" spc="-60" dirty="0">
                <a:latin typeface="Trebuchet MS"/>
                <a:cs typeface="Trebuchet MS"/>
              </a:rPr>
              <a:t>Ayhan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Arı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Borsa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İstanbul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90" dirty="0">
                <a:latin typeface="Trebuchet MS"/>
                <a:cs typeface="Trebuchet MS"/>
              </a:rPr>
              <a:t>MTAL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-690" dirty="0">
                <a:latin typeface="Trebuchet MS"/>
                <a:cs typeface="Trebuchet MS"/>
              </a:rPr>
              <a:t>/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250" dirty="0">
                <a:latin typeface="Trebuchet MS"/>
                <a:cs typeface="Trebuchet MS"/>
              </a:rPr>
              <a:t>MESEM</a:t>
            </a:r>
            <a:endParaRPr sz="2800">
              <a:latin typeface="Trebuchet MS"/>
              <a:cs typeface="Trebuchet MS"/>
            </a:endParaRPr>
          </a:p>
          <a:p>
            <a:pPr marR="2590165">
              <a:lnSpc>
                <a:spcPts val="9590"/>
              </a:lnSpc>
              <a:spcBef>
                <a:spcPts val="1360"/>
              </a:spcBef>
            </a:pPr>
            <a:r>
              <a:rPr sz="2800" spc="-145" dirty="0">
                <a:latin typeface="Trebuchet MS"/>
                <a:cs typeface="Trebuchet MS"/>
              </a:rPr>
              <a:t>Dr.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Oktay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Trebuchet MS"/>
                <a:cs typeface="Trebuchet MS"/>
              </a:rPr>
              <a:t>Duran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 </a:t>
            </a:r>
            <a:r>
              <a:rPr sz="2800" spc="-170" dirty="0">
                <a:latin typeface="Trebuchet MS"/>
                <a:cs typeface="Trebuchet MS"/>
              </a:rPr>
              <a:t>Gülten</a:t>
            </a:r>
            <a:r>
              <a:rPr sz="2800" spc="-409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Özaydın</a:t>
            </a:r>
            <a:r>
              <a:rPr sz="2800" spc="-405" dirty="0">
                <a:latin typeface="Trebuchet MS"/>
                <a:cs typeface="Trebuchet MS"/>
              </a:rPr>
              <a:t> </a:t>
            </a:r>
            <a:r>
              <a:rPr sz="2800" spc="100" dirty="0">
                <a:latin typeface="Trebuchet MS"/>
                <a:cs typeface="Trebuchet MS"/>
              </a:rPr>
              <a:t>ÇPAL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3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spc="-175" dirty="0">
                <a:latin typeface="Trebuchet MS"/>
                <a:cs typeface="Trebuchet MS"/>
              </a:rPr>
              <a:t>Halkalı</a:t>
            </a:r>
            <a:r>
              <a:rPr sz="2800" spc="-41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Borsa</a:t>
            </a:r>
            <a:r>
              <a:rPr sz="2800" spc="-415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İstanbul</a:t>
            </a:r>
            <a:r>
              <a:rPr sz="2800" spc="-415" dirty="0">
                <a:latin typeface="Trebuchet MS"/>
                <a:cs typeface="Trebuchet MS"/>
              </a:rPr>
              <a:t> </a:t>
            </a:r>
            <a:r>
              <a:rPr sz="2800" spc="120" dirty="0">
                <a:latin typeface="Trebuchet MS"/>
                <a:cs typeface="Trebuchet MS"/>
              </a:rPr>
              <a:t>ÇPAL</a:t>
            </a:r>
            <a:r>
              <a:rPr sz="2800" spc="-415" dirty="0">
                <a:latin typeface="Trebuchet MS"/>
                <a:cs typeface="Trebuchet MS"/>
              </a:rPr>
              <a:t> </a:t>
            </a:r>
            <a:r>
              <a:rPr sz="2800" spc="-690" dirty="0">
                <a:latin typeface="Trebuchet MS"/>
                <a:cs typeface="Trebuchet MS"/>
              </a:rPr>
              <a:t>/</a:t>
            </a:r>
            <a:r>
              <a:rPr sz="2800" spc="-409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</a:t>
            </a:r>
            <a:endParaRPr sz="2800">
              <a:latin typeface="Trebuchet MS"/>
              <a:cs typeface="Trebuchet MS"/>
            </a:endParaRPr>
          </a:p>
          <a:p>
            <a:pPr marR="1226185">
              <a:lnSpc>
                <a:spcPct val="281500"/>
              </a:lnSpc>
              <a:spcBef>
                <a:spcPts val="150"/>
              </a:spcBef>
            </a:pPr>
            <a:r>
              <a:rPr sz="2800" spc="-175" dirty="0">
                <a:latin typeface="Trebuchet MS"/>
                <a:cs typeface="Trebuchet MS"/>
              </a:rPr>
              <a:t>Halkalı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Mehmet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180" dirty="0">
                <a:latin typeface="Trebuchet MS"/>
                <a:cs typeface="Trebuchet MS"/>
              </a:rPr>
              <a:t>Akif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Ersoy</a:t>
            </a:r>
            <a:r>
              <a:rPr sz="2800" spc="-395" dirty="0">
                <a:latin typeface="Trebuchet MS"/>
                <a:cs typeface="Trebuchet MS"/>
              </a:rPr>
              <a:t> </a:t>
            </a:r>
            <a:r>
              <a:rPr sz="2800" spc="100" dirty="0">
                <a:latin typeface="Trebuchet MS"/>
                <a:cs typeface="Trebuchet MS"/>
              </a:rPr>
              <a:t>ÇPAL </a:t>
            </a:r>
            <a:r>
              <a:rPr sz="2800" spc="-175" dirty="0">
                <a:latin typeface="Trebuchet MS"/>
                <a:cs typeface="Trebuchet MS"/>
              </a:rPr>
              <a:t>Halkalı</a:t>
            </a:r>
            <a:r>
              <a:rPr sz="2800" spc="-39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8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800" spc="-150" dirty="0">
                <a:latin typeface="Trebuchet MS"/>
                <a:cs typeface="Trebuchet MS"/>
              </a:rPr>
              <a:t>İsmet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-175" dirty="0">
                <a:latin typeface="Trebuchet MS"/>
                <a:cs typeface="Trebuchet MS"/>
              </a:rPr>
              <a:t>Aktar</a:t>
            </a:r>
            <a:r>
              <a:rPr sz="2800" spc="-415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3600" y="723901"/>
            <a:ext cx="7620000" cy="9296400"/>
          </a:xfrm>
          <a:custGeom>
            <a:avLst/>
            <a:gdLst/>
            <a:ahLst/>
            <a:cxnLst/>
            <a:rect l="l" t="t" r="r" b="b"/>
            <a:pathLst>
              <a:path w="7448550" h="8456930">
                <a:moveTo>
                  <a:pt x="9524" y="9524"/>
                </a:moveTo>
                <a:lnTo>
                  <a:pt x="9524" y="8447403"/>
                </a:lnTo>
              </a:path>
              <a:path w="7448550" h="8456930">
                <a:moveTo>
                  <a:pt x="1192148" y="9524"/>
                </a:moveTo>
                <a:lnTo>
                  <a:pt x="1192148" y="8447403"/>
                </a:lnTo>
              </a:path>
              <a:path w="7448550" h="8456930">
                <a:moveTo>
                  <a:pt x="7438855" y="9524"/>
                </a:moveTo>
                <a:lnTo>
                  <a:pt x="7438855" y="8447403"/>
                </a:lnTo>
              </a:path>
              <a:path w="7448550" h="8456930">
                <a:moveTo>
                  <a:pt x="0" y="0"/>
                </a:moveTo>
                <a:lnTo>
                  <a:pt x="7448380" y="0"/>
                </a:lnTo>
              </a:path>
              <a:path w="7448550" h="8456930">
                <a:moveTo>
                  <a:pt x="0" y="1218564"/>
                </a:moveTo>
                <a:lnTo>
                  <a:pt x="7448380" y="1218564"/>
                </a:lnTo>
              </a:path>
              <a:path w="7448550" h="8456930">
                <a:moveTo>
                  <a:pt x="0" y="2437128"/>
                </a:moveTo>
                <a:lnTo>
                  <a:pt x="7448380" y="2437128"/>
                </a:lnTo>
              </a:path>
              <a:path w="7448550" h="8456930">
                <a:moveTo>
                  <a:pt x="0" y="3655693"/>
                </a:moveTo>
                <a:lnTo>
                  <a:pt x="7448380" y="3655693"/>
                </a:lnTo>
              </a:path>
              <a:path w="7448550" h="8456930">
                <a:moveTo>
                  <a:pt x="0" y="4875528"/>
                </a:moveTo>
                <a:lnTo>
                  <a:pt x="7448380" y="4875528"/>
                </a:lnTo>
              </a:path>
              <a:path w="7448550" h="8456930">
                <a:moveTo>
                  <a:pt x="0" y="6095999"/>
                </a:moveTo>
                <a:lnTo>
                  <a:pt x="7448380" y="6095999"/>
                </a:lnTo>
              </a:path>
              <a:path w="7448550" h="8456930">
                <a:moveTo>
                  <a:pt x="0" y="7276464"/>
                </a:moveTo>
                <a:lnTo>
                  <a:pt x="7448380" y="7276464"/>
                </a:lnTo>
              </a:path>
              <a:path w="7448550" h="8456930">
                <a:moveTo>
                  <a:pt x="0" y="8456928"/>
                </a:moveTo>
                <a:lnTo>
                  <a:pt x="7448380" y="84569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02030" y="859669"/>
            <a:ext cx="392430" cy="921790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480"/>
              </a:spcBef>
            </a:pPr>
            <a:r>
              <a:rPr sz="2800" b="1" spc="-50" dirty="0">
                <a:latin typeface="Trebuchet MS"/>
                <a:cs typeface="Trebuchet MS"/>
              </a:rPr>
              <a:t>8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85"/>
              </a:spcBef>
            </a:pPr>
            <a:endParaRPr sz="28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2800" b="1" spc="-50" dirty="0"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85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9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11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9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12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9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13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85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14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9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b="1" spc="-125" dirty="0">
                <a:latin typeface="Trebuchet MS"/>
                <a:cs typeface="Trebuchet MS"/>
              </a:rPr>
              <a:t>15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4" y="876302"/>
            <a:ext cx="5840094" cy="9071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5"/>
              </a:lnSpc>
            </a:pPr>
            <a:r>
              <a:rPr sz="2800" spc="-110" dirty="0">
                <a:latin typeface="Trebuchet MS"/>
                <a:cs typeface="Trebuchet MS"/>
              </a:rPr>
              <a:t>Küçükçekmece</a:t>
            </a:r>
            <a:r>
              <a:rPr sz="2800" spc="-360" dirty="0">
                <a:latin typeface="Trebuchet MS"/>
                <a:cs typeface="Trebuchet MS"/>
              </a:rPr>
              <a:t> </a:t>
            </a:r>
            <a:r>
              <a:rPr sz="2800" spc="-220" dirty="0">
                <a:latin typeface="Trebuchet MS"/>
                <a:cs typeface="Trebuchet MS"/>
              </a:rPr>
              <a:t>Atatürk</a:t>
            </a:r>
            <a:r>
              <a:rPr sz="2800" spc="-36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85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spc="-110" dirty="0">
                <a:latin typeface="Trebuchet MS"/>
                <a:cs typeface="Trebuchet MS"/>
              </a:rPr>
              <a:t>Küçükçekmece</a:t>
            </a:r>
            <a:r>
              <a:rPr sz="2800" spc="-38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Borsa</a:t>
            </a:r>
            <a:r>
              <a:rPr sz="2800" spc="-385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İstanbul</a:t>
            </a:r>
            <a:r>
              <a:rPr sz="2800" spc="-38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14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500" spc="-95" dirty="0">
                <a:latin typeface="Trebuchet MS"/>
                <a:cs typeface="Trebuchet MS"/>
              </a:rPr>
              <a:t>Küçükçekmece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-120" dirty="0">
                <a:latin typeface="Trebuchet MS"/>
                <a:cs typeface="Trebuchet MS"/>
              </a:rPr>
              <a:t>Kuyumculuk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-165" dirty="0">
                <a:latin typeface="Trebuchet MS"/>
                <a:cs typeface="Trebuchet MS"/>
              </a:rPr>
              <a:t>Teknolojisi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MTAL</a:t>
            </a:r>
            <a:endParaRPr sz="2500">
              <a:latin typeface="Trebuchet MS"/>
              <a:cs typeface="Trebuchet MS"/>
            </a:endParaRPr>
          </a:p>
          <a:p>
            <a:pPr marR="1526540">
              <a:lnSpc>
                <a:spcPct val="285700"/>
              </a:lnSpc>
              <a:spcBef>
                <a:spcPts val="210"/>
              </a:spcBef>
            </a:pPr>
            <a:r>
              <a:rPr sz="2800" spc="-110" dirty="0">
                <a:latin typeface="Trebuchet MS"/>
                <a:cs typeface="Trebuchet MS"/>
              </a:rPr>
              <a:t>Küçükçekmece</a:t>
            </a:r>
            <a:r>
              <a:rPr sz="2800" spc="-385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TASEV</a:t>
            </a:r>
            <a:r>
              <a:rPr sz="2800" spc="-385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 </a:t>
            </a:r>
            <a:r>
              <a:rPr sz="2800" spc="-165" dirty="0">
                <a:latin typeface="Trebuchet MS"/>
                <a:cs typeface="Trebuchet MS"/>
              </a:rPr>
              <a:t>Nahit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Trebuchet MS"/>
                <a:cs typeface="Trebuchet MS"/>
              </a:rPr>
              <a:t>Menteşe</a:t>
            </a:r>
            <a:r>
              <a:rPr sz="2800" spc="-395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</a:t>
            </a:r>
            <a:endParaRPr sz="2800">
              <a:latin typeface="Trebuchet MS"/>
              <a:cs typeface="Trebuchet MS"/>
            </a:endParaRPr>
          </a:p>
          <a:p>
            <a:pPr marR="889000">
              <a:lnSpc>
                <a:spcPct val="285700"/>
              </a:lnSpc>
            </a:pPr>
            <a:r>
              <a:rPr sz="2800" spc="125" dirty="0">
                <a:latin typeface="Trebuchet MS"/>
                <a:cs typeface="Trebuchet MS"/>
              </a:rPr>
              <a:t>PAGEV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Plastik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185" dirty="0">
                <a:latin typeface="Trebuchet MS"/>
                <a:cs typeface="Trebuchet MS"/>
              </a:rPr>
              <a:t>Teknolojisi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 </a:t>
            </a:r>
            <a:r>
              <a:rPr sz="2800" spc="-120" dirty="0">
                <a:latin typeface="Trebuchet MS"/>
                <a:cs typeface="Trebuchet MS"/>
              </a:rPr>
              <a:t>Şehit</a:t>
            </a:r>
            <a:r>
              <a:rPr sz="2800" spc="-390" dirty="0">
                <a:latin typeface="Trebuchet MS"/>
                <a:cs typeface="Trebuchet MS"/>
              </a:rPr>
              <a:t> </a:t>
            </a:r>
            <a:r>
              <a:rPr sz="2800" spc="-95" dirty="0">
                <a:latin typeface="Trebuchet MS"/>
                <a:cs typeface="Trebuchet MS"/>
              </a:rPr>
              <a:t>Binbaşı</a:t>
            </a:r>
            <a:r>
              <a:rPr sz="2800" spc="-390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Bedir</a:t>
            </a:r>
            <a:r>
              <a:rPr sz="2800" spc="-39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Karabıyık</a:t>
            </a:r>
            <a:r>
              <a:rPr sz="2800" spc="-390" dirty="0">
                <a:latin typeface="Trebuchet MS"/>
                <a:cs typeface="Trebuchet MS"/>
              </a:rPr>
              <a:t> </a:t>
            </a:r>
            <a:r>
              <a:rPr sz="2800" spc="100" dirty="0">
                <a:latin typeface="Trebuchet MS"/>
                <a:cs typeface="Trebuchet MS"/>
              </a:rPr>
              <a:t>ÇPAL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90"/>
              </a:spcBef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800" spc="-100" dirty="0">
                <a:latin typeface="Trebuchet MS"/>
                <a:cs typeface="Trebuchet MS"/>
              </a:rPr>
              <a:t>Zehra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Mustafa</a:t>
            </a:r>
            <a:r>
              <a:rPr sz="2800" spc="-395" dirty="0">
                <a:latin typeface="Trebuchet MS"/>
                <a:cs typeface="Trebuchet MS"/>
              </a:rPr>
              <a:t> </a:t>
            </a:r>
            <a:r>
              <a:rPr sz="2800" spc="-100" dirty="0">
                <a:latin typeface="Trebuchet MS"/>
                <a:cs typeface="Trebuchet MS"/>
              </a:rPr>
              <a:t>Dalgıç</a:t>
            </a:r>
            <a:r>
              <a:rPr sz="2800" spc="-4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Dış</a:t>
            </a:r>
            <a:r>
              <a:rPr sz="2800" spc="-395" dirty="0">
                <a:latin typeface="Trebuchet MS"/>
                <a:cs typeface="Trebuchet MS"/>
              </a:rPr>
              <a:t> </a:t>
            </a:r>
            <a:r>
              <a:rPr sz="2800" spc="-204" dirty="0">
                <a:latin typeface="Trebuchet MS"/>
                <a:cs typeface="Trebuchet MS"/>
              </a:rPr>
              <a:t>Ticaret</a:t>
            </a:r>
            <a:r>
              <a:rPr sz="2800" spc="-395" dirty="0">
                <a:latin typeface="Trebuchet MS"/>
                <a:cs typeface="Trebuchet MS"/>
              </a:rPr>
              <a:t> </a:t>
            </a:r>
            <a:r>
              <a:rPr sz="2800" spc="70" dirty="0">
                <a:latin typeface="Trebuchet MS"/>
                <a:cs typeface="Trebuchet MS"/>
              </a:rPr>
              <a:t>MTAL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3349" y="301307"/>
            <a:ext cx="5057774" cy="1123950"/>
          </a:xfrm>
          <a:custGeom>
            <a:avLst/>
            <a:gdLst/>
            <a:ahLst/>
            <a:cxnLst/>
            <a:rect l="l" t="t" r="r" b="b"/>
            <a:pathLst>
              <a:path w="5057775" h="1123950">
                <a:moveTo>
                  <a:pt x="5057476" y="1123949"/>
                </a:moveTo>
                <a:lnTo>
                  <a:pt x="0" y="1123949"/>
                </a:lnTo>
                <a:lnTo>
                  <a:pt x="0" y="0"/>
                </a:lnTo>
                <a:lnTo>
                  <a:pt x="5057476" y="0"/>
                </a:lnTo>
                <a:lnTo>
                  <a:pt x="5057476" y="1123949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00963" y="415673"/>
            <a:ext cx="5122546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Meslek</a:t>
            </a:r>
            <a:r>
              <a:rPr spc="-795" dirty="0"/>
              <a:t> </a:t>
            </a:r>
            <a:r>
              <a:rPr spc="-195" dirty="0"/>
              <a:t>Liseleri</a:t>
            </a:r>
          </a:p>
        </p:txBody>
      </p:sp>
      <p:sp>
        <p:nvSpPr>
          <p:cNvPr id="14" name="object 6"/>
          <p:cNvSpPr/>
          <p:nvPr/>
        </p:nvSpPr>
        <p:spPr>
          <a:xfrm>
            <a:off x="1905004" y="1830070"/>
            <a:ext cx="7448549" cy="8456930"/>
          </a:xfrm>
          <a:custGeom>
            <a:avLst/>
            <a:gdLst/>
            <a:ahLst/>
            <a:cxnLst/>
            <a:rect l="l" t="t" r="r" b="b"/>
            <a:pathLst>
              <a:path w="7448550" h="8456930">
                <a:moveTo>
                  <a:pt x="9524" y="9524"/>
                </a:moveTo>
                <a:lnTo>
                  <a:pt x="9524" y="8447403"/>
                </a:lnTo>
              </a:path>
              <a:path w="7448550" h="8456930">
                <a:moveTo>
                  <a:pt x="1192148" y="9524"/>
                </a:moveTo>
                <a:lnTo>
                  <a:pt x="1192148" y="8447403"/>
                </a:lnTo>
              </a:path>
              <a:path w="7448550" h="8456930">
                <a:moveTo>
                  <a:pt x="7438855" y="9524"/>
                </a:moveTo>
                <a:lnTo>
                  <a:pt x="7438855" y="8447403"/>
                </a:lnTo>
              </a:path>
              <a:path w="7448550" h="8456930">
                <a:moveTo>
                  <a:pt x="0" y="0"/>
                </a:moveTo>
                <a:lnTo>
                  <a:pt x="7448380" y="0"/>
                </a:lnTo>
              </a:path>
              <a:path w="7448550" h="8456930">
                <a:moveTo>
                  <a:pt x="0" y="1218564"/>
                </a:moveTo>
                <a:lnTo>
                  <a:pt x="7448380" y="1218564"/>
                </a:lnTo>
              </a:path>
              <a:path w="7448550" h="8456930">
                <a:moveTo>
                  <a:pt x="0" y="2437128"/>
                </a:moveTo>
                <a:lnTo>
                  <a:pt x="7448380" y="2437128"/>
                </a:lnTo>
              </a:path>
              <a:path w="7448550" h="8456930">
                <a:moveTo>
                  <a:pt x="0" y="3655693"/>
                </a:moveTo>
                <a:lnTo>
                  <a:pt x="7448380" y="3655693"/>
                </a:lnTo>
              </a:path>
              <a:path w="7448550" h="8456930">
                <a:moveTo>
                  <a:pt x="0" y="4875528"/>
                </a:moveTo>
                <a:lnTo>
                  <a:pt x="7448380" y="4875528"/>
                </a:lnTo>
              </a:path>
              <a:path w="7448550" h="8456930">
                <a:moveTo>
                  <a:pt x="0" y="6095999"/>
                </a:moveTo>
                <a:lnTo>
                  <a:pt x="7448380" y="6095999"/>
                </a:lnTo>
              </a:path>
              <a:path w="7448550" h="8456930">
                <a:moveTo>
                  <a:pt x="0" y="7276464"/>
                </a:moveTo>
                <a:lnTo>
                  <a:pt x="7448380" y="7276464"/>
                </a:lnTo>
              </a:path>
              <a:path w="7448550" h="8456930">
                <a:moveTo>
                  <a:pt x="0" y="8456928"/>
                </a:moveTo>
                <a:lnTo>
                  <a:pt x="7448380" y="845692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5715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HALKALI MEHMET AKİF ERSOY ÇPAL</a:t>
            </a:r>
            <a:endParaRPr lang="tr-TR" dirty="0"/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181100"/>
            <a:ext cx="8886824" cy="4981574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724400" y="6743700"/>
          <a:ext cx="89154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</a:t>
                      </a:r>
                      <a:r>
                        <a:rPr lang="tr-TR" b="0" baseline="0" dirty="0" smtClean="0"/>
                        <a:t> 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İNGİLİZCE, ALMANCA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HALKALI</a:t>
                      </a:r>
                      <a:r>
                        <a:rPr lang="tr-TR" baseline="0" dirty="0" smtClean="0"/>
                        <a:t> MERKEZ 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 PUANI (Anadolu)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82,38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 PUANI (Meslek)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53,17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8001000" y="8899441"/>
            <a:ext cx="9144000" cy="13875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cs typeface="Trebuchet MS"/>
              </a:rPr>
              <a:t>İkitelli Ortaokulu </a:t>
            </a:r>
            <a:endParaRPr lang="tr-TR" spc="-120" dirty="0"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5315" y="641217"/>
            <a:ext cx="856297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Halkalı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70" dirty="0">
                <a:latin typeface="Arial Black"/>
                <a:cs typeface="Arial Black"/>
              </a:rPr>
              <a:t>Mehmet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50" dirty="0">
                <a:latin typeface="Arial Black"/>
                <a:cs typeface="Arial Black"/>
              </a:rPr>
              <a:t>Akif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465" dirty="0">
                <a:latin typeface="Arial Black"/>
                <a:cs typeface="Arial Black"/>
              </a:rPr>
              <a:t>Ersoy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35" dirty="0">
                <a:latin typeface="Arial Black"/>
                <a:cs typeface="Arial Black"/>
              </a:rPr>
              <a:t>ÇPAL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5" y="1614436"/>
            <a:ext cx="15654654" cy="6804427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spc="-50" dirty="0">
                <a:latin typeface="Trebuchet MS"/>
                <a:cs typeface="Trebuchet MS"/>
              </a:rPr>
              <a:t>Öğrencilerin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365" dirty="0">
                <a:latin typeface="Trebuchet MS"/>
                <a:cs typeface="Trebuchet MS"/>
              </a:rPr>
              <a:t>%64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ü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Anadolu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programında,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365" dirty="0">
                <a:latin typeface="Trebuchet MS"/>
                <a:cs typeface="Trebuchet MS"/>
              </a:rPr>
              <a:t>%26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Meslek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programında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-80" dirty="0">
                <a:latin typeface="Trebuchet MS"/>
                <a:cs typeface="Trebuchet MS"/>
              </a:rPr>
              <a:t>Hafta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içi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hafta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sonu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290" dirty="0">
                <a:latin typeface="Trebuchet MS"/>
                <a:cs typeface="Trebuchet MS"/>
              </a:rPr>
              <a:t>DYK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kursları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Sayısal,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sözel,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eşit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ağırlık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özellikle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dil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sınıfı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da </a:t>
            </a:r>
            <a:r>
              <a:rPr sz="3200" spc="-20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  <a:p>
            <a:pPr marL="12700" marR="272415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aidiyeti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yüksek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okul.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Okuldaki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öğretmenlerin%87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kadrolu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uzun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yıllardır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bu </a:t>
            </a:r>
            <a:r>
              <a:rPr sz="3200" spc="-20" dirty="0">
                <a:latin typeface="Trebuchet MS"/>
                <a:cs typeface="Trebuchet MS"/>
              </a:rPr>
              <a:t>okulda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çalışıyorlar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bu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okulda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olmaktan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mutlular.</a:t>
            </a:r>
            <a:endParaRPr sz="3200">
              <a:latin typeface="Trebuchet MS"/>
              <a:cs typeface="Trebuchet MS"/>
            </a:endParaRPr>
          </a:p>
          <a:p>
            <a:pPr marL="111760">
              <a:lnSpc>
                <a:spcPct val="100000"/>
              </a:lnSpc>
              <a:spcBef>
                <a:spcPts val="960"/>
              </a:spcBef>
            </a:pPr>
            <a:r>
              <a:rPr sz="3200" spc="75" dirty="0">
                <a:latin typeface="Trebuchet MS"/>
                <a:cs typeface="Trebuchet MS"/>
              </a:rPr>
              <a:t>Meslek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lisesi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bölümleri</a:t>
            </a:r>
            <a:endParaRPr sz="3200">
              <a:latin typeface="Trebuchet MS"/>
              <a:cs typeface="Trebuchet MS"/>
            </a:endParaRPr>
          </a:p>
          <a:p>
            <a:pPr marL="349885" indent="-347345">
              <a:lnSpc>
                <a:spcPct val="100000"/>
              </a:lnSpc>
              <a:spcBef>
                <a:spcPts val="960"/>
              </a:spcBef>
              <a:buSzPct val="92187"/>
              <a:buAutoNum type="arabicPeriod"/>
              <a:tabLst>
                <a:tab pos="349885" algn="l"/>
              </a:tabLst>
            </a:pPr>
            <a:r>
              <a:rPr sz="3200" spc="-120" dirty="0">
                <a:latin typeface="Trebuchet MS"/>
                <a:cs typeface="Trebuchet MS"/>
              </a:rPr>
              <a:t>Harita,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tapu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kadastro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(1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sınıf)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(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sayısal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beceriler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ağırlıklı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  <a:p>
            <a:pPr marL="12700" marR="5842000" indent="-10160">
              <a:lnSpc>
                <a:spcPct val="125000"/>
              </a:lnSpc>
              <a:buSzPct val="92187"/>
              <a:buAutoNum type="arabicPeriod"/>
              <a:tabLst>
                <a:tab pos="349885" algn="l"/>
              </a:tabLst>
            </a:pPr>
            <a:r>
              <a:rPr sz="3200" spc="-95" dirty="0">
                <a:latin typeface="Trebuchet MS"/>
                <a:cs typeface="Trebuchet MS"/>
              </a:rPr>
              <a:t>	Elektrik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elektronik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(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2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sınıf)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(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sayısal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beceriler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ağırlıklı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) </a:t>
            </a:r>
            <a:r>
              <a:rPr sz="3200" spc="-65" dirty="0">
                <a:latin typeface="Trebuchet MS"/>
                <a:cs typeface="Trebuchet MS"/>
              </a:rPr>
              <a:t>I.Endüstriyel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bakım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onarım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90" dirty="0">
                <a:latin typeface="Trebuchet MS"/>
                <a:cs typeface="Trebuchet MS"/>
              </a:rPr>
              <a:t>II.Elektronik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haberleşme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5626735" algn="l"/>
              </a:tabLst>
            </a:pPr>
            <a:r>
              <a:rPr sz="3200" spc="-65" dirty="0">
                <a:latin typeface="Trebuchet MS"/>
                <a:cs typeface="Trebuchet MS"/>
              </a:rPr>
              <a:t>3.Ulaştırma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hizmetleri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90" dirty="0">
                <a:latin typeface="Trebuchet MS"/>
                <a:cs typeface="Trebuchet MS"/>
              </a:rPr>
              <a:t>/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Lojistik</a:t>
            </a:r>
            <a:r>
              <a:rPr sz="3200" dirty="0">
                <a:latin typeface="Trebuchet MS"/>
                <a:cs typeface="Trebuchet MS"/>
              </a:rPr>
              <a:t>	(1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sınıf)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(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eşit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ağırlık)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5315" y="641217"/>
            <a:ext cx="856297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Halkalı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70" dirty="0">
                <a:latin typeface="Arial Black"/>
                <a:cs typeface="Arial Black"/>
              </a:rPr>
              <a:t>Mehmet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50" dirty="0">
                <a:latin typeface="Arial Black"/>
                <a:cs typeface="Arial Black"/>
              </a:rPr>
              <a:t>Akif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465" dirty="0">
                <a:latin typeface="Arial Black"/>
                <a:cs typeface="Arial Black"/>
              </a:rPr>
              <a:t>Ersoy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35" dirty="0">
                <a:latin typeface="Arial Black"/>
                <a:cs typeface="Arial Black"/>
              </a:rPr>
              <a:t>ÇPAL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2346032"/>
            <a:ext cx="16140430" cy="5457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rebuchet MS"/>
                <a:cs typeface="Trebuchet MS"/>
              </a:rPr>
              <a:t>Alan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öğretmenleri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sahasında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deneyimli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oldukları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öğrencilere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ekstra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katkı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sağlıyor.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M.T.O.K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180" dirty="0">
                <a:latin typeface="Trebuchet MS"/>
                <a:cs typeface="Trebuchet MS"/>
              </a:rPr>
              <a:t>&gt;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Üniversite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tercihlerinde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meslek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lisesi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mezunlarına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bazı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mühendislik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alanlarında </a:t>
            </a:r>
            <a:r>
              <a:rPr sz="3200" spc="-60" dirty="0">
                <a:latin typeface="Trebuchet MS"/>
                <a:cs typeface="Trebuchet MS"/>
              </a:rPr>
              <a:t>öncelik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verilmesi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(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özellikle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elektrik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elektronik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mezunları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8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mühendislik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alanında öncelik)</a:t>
            </a:r>
            <a:endParaRPr sz="3200">
              <a:latin typeface="Trebuchet MS"/>
              <a:cs typeface="Trebuchet MS"/>
            </a:endParaRPr>
          </a:p>
          <a:p>
            <a:pPr marL="12700" marR="431165">
              <a:lnSpc>
                <a:spcPct val="125000"/>
              </a:lnSpc>
            </a:pPr>
            <a:r>
              <a:rPr sz="3200" spc="95" dirty="0">
                <a:latin typeface="Trebuchet MS"/>
                <a:cs typeface="Trebuchet MS"/>
              </a:rPr>
              <a:t>22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bölüm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ön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lisans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tercihinde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bulunan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meslek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lisesi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mezunlarına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puan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veriliyor </a:t>
            </a:r>
            <a:r>
              <a:rPr sz="3200" spc="-75" dirty="0">
                <a:latin typeface="Trebuchet MS"/>
                <a:cs typeface="Trebuchet MS"/>
              </a:rPr>
              <a:t>(okul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web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sayfasından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incelenebilir).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00" spc="390" dirty="0">
                <a:latin typeface="Trebuchet MS"/>
                <a:cs typeface="Trebuchet MS"/>
              </a:rPr>
              <a:t>ERASMUS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Almanya’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</a:t>
            </a:r>
            <a:r>
              <a:rPr sz="3200" spc="-140" dirty="0">
                <a:latin typeface="Trebuchet MS"/>
                <a:cs typeface="Trebuchet MS"/>
              </a:rPr>
              <a:t> staj </a:t>
            </a:r>
            <a:r>
              <a:rPr sz="3200" spc="-95" dirty="0">
                <a:latin typeface="Trebuchet MS"/>
                <a:cs typeface="Trebuchet MS"/>
              </a:rPr>
              <a:t>imkanları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mevcut.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9525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HALKALI MESLEKİ VE TEKNİK ANADOLU LİSESİ</a:t>
            </a:r>
            <a:endParaRPr lang="tr-TR" dirty="0"/>
          </a:p>
        </p:txBody>
      </p:sp>
      <p:pic>
        <p:nvPicPr>
          <p:cNvPr id="33794" name="Picture 2" descr="https://hmtal.meb.k12.tr/meb_iys_dosyalar/34/15/249435/resimler/2022_11/k_02124107_WhatsApp-Image-2022-11-02-at-12.40.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714500"/>
            <a:ext cx="9088559" cy="5105400"/>
          </a:xfrm>
          <a:prstGeom prst="rect">
            <a:avLst/>
          </a:prstGeom>
          <a:noFill/>
        </p:spPr>
      </p:pic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267200" y="7124700"/>
          <a:ext cx="89154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ATAKENT</a:t>
                      </a:r>
                      <a:r>
                        <a:rPr lang="tr-TR" baseline="0" dirty="0" smtClean="0"/>
                        <a:t> MAHALLESİ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450" y="641217"/>
            <a:ext cx="349250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Halkalı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3221286"/>
            <a:ext cx="123826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3830886"/>
            <a:ext cx="123826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699" y="4440486"/>
            <a:ext cx="123826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699" y="5050086"/>
            <a:ext cx="123826" cy="1238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16005" y="1642028"/>
            <a:ext cx="15370174" cy="6794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715">
              <a:lnSpc>
                <a:spcPct val="125000"/>
              </a:lnSpc>
              <a:spcBef>
                <a:spcPts val="100"/>
              </a:spcBef>
            </a:pPr>
            <a:r>
              <a:rPr sz="3200" spc="300" dirty="0">
                <a:latin typeface="Trebuchet MS"/>
                <a:cs typeface="Trebuchet MS"/>
              </a:rPr>
              <a:t>OBP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puanı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yerel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yerleştirme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sistemiyle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alıyor.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300">
                <a:latin typeface="Trebuchet MS"/>
                <a:cs typeface="Trebuchet MS"/>
              </a:rPr>
              <a:t>OBP</a:t>
            </a:r>
            <a:r>
              <a:rPr sz="3200" spc="-170">
                <a:latin typeface="Trebuchet MS"/>
                <a:cs typeface="Trebuchet MS"/>
              </a:rPr>
              <a:t> </a:t>
            </a:r>
            <a:r>
              <a:rPr lang="tr-TR" sz="3200" spc="95" dirty="0" smtClean="0">
                <a:latin typeface="Trebuchet MS"/>
                <a:cs typeface="Trebuchet MS"/>
              </a:rPr>
              <a:t>62,73</a:t>
            </a:r>
            <a:r>
              <a:rPr sz="3200" spc="-170" smtClean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puan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olan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öğrenciler </a:t>
            </a:r>
            <a:r>
              <a:rPr sz="3200" dirty="0">
                <a:latin typeface="Trebuchet MS"/>
                <a:cs typeface="Trebuchet MS"/>
              </a:rPr>
              <a:t>okumaya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hak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kazanmışlardır.</a:t>
            </a:r>
            <a:endParaRPr sz="3200">
              <a:latin typeface="Trebuchet MS"/>
              <a:cs typeface="Trebuchet MS"/>
            </a:endParaRPr>
          </a:p>
          <a:p>
            <a:pPr marL="702945" marR="10143490">
              <a:lnSpc>
                <a:spcPct val="125000"/>
              </a:lnSpc>
            </a:pPr>
            <a:r>
              <a:rPr sz="3200" spc="-45" dirty="0">
                <a:latin typeface="Trebuchet MS"/>
                <a:cs typeface="Trebuchet MS"/>
              </a:rPr>
              <a:t>Bilişim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Teknolojileri </a:t>
            </a:r>
            <a:r>
              <a:rPr sz="3200" spc="100" dirty="0">
                <a:latin typeface="Trebuchet MS"/>
                <a:cs typeface="Trebuchet MS"/>
              </a:rPr>
              <a:t>Muhasebe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Finansman </a:t>
            </a:r>
            <a:r>
              <a:rPr sz="3200" spc="-55" dirty="0">
                <a:latin typeface="Trebuchet MS"/>
                <a:cs typeface="Trebuchet MS"/>
              </a:rPr>
              <a:t>Ulaştırma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Hizmetleri</a:t>
            </a:r>
            <a:endParaRPr sz="3200">
              <a:latin typeface="Trebuchet MS"/>
              <a:cs typeface="Trebuchet MS"/>
            </a:endParaRPr>
          </a:p>
          <a:p>
            <a:pPr marL="702945">
              <a:lnSpc>
                <a:spcPct val="100000"/>
              </a:lnSpc>
              <a:spcBef>
                <a:spcPts val="960"/>
              </a:spcBef>
            </a:pPr>
            <a:r>
              <a:rPr sz="3200" spc="-50" dirty="0">
                <a:latin typeface="Trebuchet MS"/>
                <a:cs typeface="Trebuchet MS"/>
              </a:rPr>
              <a:t>Adalet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bölümleri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bulunmaktadır.</a:t>
            </a:r>
            <a:endParaRPr sz="3200">
              <a:latin typeface="Trebuchet MS"/>
              <a:cs typeface="Trebuchet MS"/>
            </a:endParaRPr>
          </a:p>
          <a:p>
            <a:pPr marL="12700" marR="288290">
              <a:lnSpc>
                <a:spcPct val="125000"/>
              </a:lnSpc>
            </a:pPr>
            <a:r>
              <a:rPr sz="3200" spc="-60" dirty="0">
                <a:latin typeface="Trebuchet MS"/>
                <a:cs typeface="Trebuchet MS"/>
              </a:rPr>
              <a:t>Öğretmenler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alanında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uzman,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disiplin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sorunları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çok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yaşanmıyor.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Olumlu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okul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iklimi </a:t>
            </a:r>
            <a:r>
              <a:rPr sz="3200" spc="-25" dirty="0">
                <a:latin typeface="Trebuchet MS"/>
                <a:cs typeface="Trebuchet MS"/>
              </a:rPr>
              <a:t>bulunmaktadır.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seksen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dakika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blok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ders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dakika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teneffüs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şeklinde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dersler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işleniyor.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Tam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25" dirty="0">
                <a:latin typeface="Trebuchet MS"/>
                <a:cs typeface="Trebuchet MS"/>
              </a:rPr>
              <a:t>gün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veriliyor.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20" dirty="0">
                <a:latin typeface="Trebuchet MS"/>
                <a:cs typeface="Trebuchet MS"/>
              </a:rPr>
              <a:t>Sorumluluk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sahibi,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azimli,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çalışkan,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istekli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bekliyorlar.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6477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İSMET AKTAR MTAL</a:t>
            </a:r>
            <a:endParaRPr lang="tr-T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1409700"/>
            <a:ext cx="8810624" cy="4114799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191000" y="6210300"/>
          <a:ext cx="89154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SÖĞÜTLÜÇEŞME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</a:t>
                      </a:r>
                      <a:r>
                        <a:rPr lang="tr-TR" baseline="0" dirty="0" smtClean="0"/>
                        <a:t> PUANI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58,12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7924800" y="8899441"/>
            <a:ext cx="24384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550" dirty="0" smtClean="0"/>
              <a:t>İ</a:t>
            </a:r>
            <a:r>
              <a:rPr lang="tr-TR" spc="270" dirty="0" smtClean="0">
                <a:latin typeface="Trebuchet MS"/>
                <a:cs typeface="Trebuchet MS"/>
              </a:rPr>
              <a:t>PDR</a:t>
            </a:r>
            <a:r>
              <a:rPr lang="tr-TR" spc="-600" dirty="0" smtClean="0">
                <a:latin typeface="Trebuchet MS"/>
                <a:cs typeface="Trebuchet MS"/>
              </a:rPr>
              <a:t> </a:t>
            </a:r>
            <a:r>
              <a:rPr lang="tr-TR" spc="-120" dirty="0" smtClean="0">
                <a:latin typeface="Trebuchet MS"/>
                <a:cs typeface="Trebuchet MS"/>
              </a:rPr>
              <a:t>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latin typeface="Trebuchet MS"/>
                <a:cs typeface="Trebuchet MS"/>
              </a:rPr>
              <a:t>İkitelli Ortaokulu</a:t>
            </a:r>
            <a:endParaRPr lang="tr-TR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770" y="641217"/>
            <a:ext cx="4730116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50" dirty="0">
                <a:latin typeface="Arial Black"/>
                <a:cs typeface="Arial Black"/>
              </a:rPr>
              <a:t>İsmet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625" dirty="0">
                <a:latin typeface="Arial Black"/>
                <a:cs typeface="Arial Black"/>
              </a:rPr>
              <a:t>Aktar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6667500"/>
            <a:ext cx="544258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spc="55" dirty="0">
                <a:latin typeface="Trebuchet MS"/>
                <a:cs typeface="Trebuchet MS"/>
              </a:rPr>
              <a:t>Soğutma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İklimlendirme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Dalı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3" y="1537253"/>
            <a:ext cx="8387081" cy="501932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spc="-220" dirty="0">
                <a:latin typeface="Arial Black"/>
                <a:cs typeface="Arial Black"/>
              </a:rPr>
              <a:t>Bilişim</a:t>
            </a:r>
            <a:r>
              <a:rPr sz="3200" spc="-190" dirty="0">
                <a:latin typeface="Arial Black"/>
                <a:cs typeface="Arial Black"/>
              </a:rPr>
              <a:t> </a:t>
            </a:r>
            <a:r>
              <a:rPr sz="3200" spc="-240" dirty="0">
                <a:latin typeface="Arial Black"/>
                <a:cs typeface="Arial Black"/>
              </a:rPr>
              <a:t>Teknolojileri</a:t>
            </a:r>
            <a:r>
              <a:rPr sz="3200" spc="-185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Arial Black"/>
                <a:cs typeface="Arial Black"/>
              </a:rPr>
              <a:t>Alanı</a:t>
            </a:r>
            <a:endParaRPr sz="3200">
              <a:latin typeface="Arial Black"/>
              <a:cs typeface="Arial Black"/>
            </a:endParaRPr>
          </a:p>
          <a:p>
            <a:pPr marL="12700" marR="1718945">
              <a:lnSpc>
                <a:spcPct val="125000"/>
              </a:lnSpc>
            </a:pPr>
            <a:r>
              <a:rPr sz="3200" spc="200" dirty="0">
                <a:latin typeface="Trebuchet MS"/>
                <a:cs typeface="Trebuchet MS"/>
              </a:rPr>
              <a:t>Ağ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İşletmenliği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Siber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Güvenlik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Dalı </a:t>
            </a:r>
            <a:r>
              <a:rPr sz="3200" spc="-45" dirty="0">
                <a:latin typeface="Trebuchet MS"/>
                <a:cs typeface="Trebuchet MS"/>
              </a:rPr>
              <a:t>Bilişim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Yazılım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Geliştirme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Dalı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(LGS</a:t>
            </a:r>
            <a:r>
              <a:rPr sz="3200" spc="140">
                <a:latin typeface="Trebuchet MS"/>
                <a:cs typeface="Trebuchet MS"/>
              </a:rPr>
              <a:t>) </a:t>
            </a:r>
            <a:endParaRPr sz="3200">
              <a:latin typeface="Trebuchet MS"/>
              <a:cs typeface="Trebuchet MS"/>
            </a:endParaRPr>
          </a:p>
          <a:p>
            <a:pPr marL="12700" marR="1774825">
              <a:lnSpc>
                <a:spcPct val="125000"/>
              </a:lnSpc>
              <a:spcBef>
                <a:spcPts val="300"/>
              </a:spcBef>
            </a:pPr>
            <a:r>
              <a:rPr sz="3200" spc="-290" dirty="0">
                <a:latin typeface="Arial Black"/>
                <a:cs typeface="Arial Black"/>
              </a:rPr>
              <a:t>Makine</a:t>
            </a:r>
            <a:r>
              <a:rPr sz="3200" spc="-195" dirty="0">
                <a:latin typeface="Arial Black"/>
                <a:cs typeface="Arial Black"/>
              </a:rPr>
              <a:t> </a:t>
            </a:r>
            <a:r>
              <a:rPr sz="3200" spc="-240" dirty="0">
                <a:latin typeface="Arial Black"/>
                <a:cs typeface="Arial Black"/>
              </a:rPr>
              <a:t>Teknolojileri</a:t>
            </a:r>
            <a:r>
              <a:rPr sz="3200" spc="-190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Arial Black"/>
                <a:cs typeface="Arial Black"/>
              </a:rPr>
              <a:t>Alanı </a:t>
            </a:r>
            <a:r>
              <a:rPr sz="3200" spc="-40" dirty="0">
                <a:latin typeface="Trebuchet MS"/>
                <a:cs typeface="Trebuchet MS"/>
              </a:rPr>
              <a:t>Bilgisayarlı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Makine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İmalatı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Dalı </a:t>
            </a:r>
            <a:r>
              <a:rPr sz="3200" spc="-40" dirty="0">
                <a:latin typeface="Trebuchet MS"/>
                <a:cs typeface="Trebuchet MS"/>
              </a:rPr>
              <a:t>Endüstriyel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Ürünler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Tasarım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Dalı </a:t>
            </a:r>
            <a:r>
              <a:rPr sz="3200" spc="-40" dirty="0">
                <a:latin typeface="Trebuchet MS"/>
                <a:cs typeface="Trebuchet MS"/>
              </a:rPr>
              <a:t>Bilgisayarlı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Makine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İmalatı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Dalı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(LGS</a:t>
            </a:r>
            <a:r>
              <a:rPr sz="3200" spc="140">
                <a:latin typeface="Trebuchet MS"/>
                <a:cs typeface="Trebuchet MS"/>
              </a:rPr>
              <a:t>) 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spc="-280" dirty="0">
                <a:latin typeface="Arial Black"/>
                <a:cs typeface="Arial Black"/>
              </a:rPr>
              <a:t>Tesisat</a:t>
            </a:r>
            <a:r>
              <a:rPr sz="3200" spc="-180" dirty="0">
                <a:latin typeface="Arial Black"/>
                <a:cs typeface="Arial Black"/>
              </a:rPr>
              <a:t> </a:t>
            </a:r>
            <a:r>
              <a:rPr sz="3200" spc="-240" dirty="0">
                <a:latin typeface="Arial Black"/>
                <a:cs typeface="Arial Black"/>
              </a:rPr>
              <a:t>Teknolojileri</a:t>
            </a:r>
            <a:r>
              <a:rPr sz="3200" spc="-175" dirty="0">
                <a:latin typeface="Arial Black"/>
                <a:cs typeface="Arial Black"/>
              </a:rPr>
              <a:t> </a:t>
            </a:r>
            <a:r>
              <a:rPr sz="3200" spc="-265" dirty="0">
                <a:latin typeface="Arial Black"/>
                <a:cs typeface="Arial Black"/>
              </a:rPr>
              <a:t>ve</a:t>
            </a:r>
            <a:r>
              <a:rPr sz="3200" spc="-175" dirty="0">
                <a:latin typeface="Arial Black"/>
                <a:cs typeface="Arial Black"/>
              </a:rPr>
              <a:t> </a:t>
            </a:r>
            <a:r>
              <a:rPr sz="3200" spc="-260" dirty="0">
                <a:latin typeface="Arial Black"/>
                <a:cs typeface="Arial Black"/>
              </a:rPr>
              <a:t>İklimlendirme</a:t>
            </a:r>
            <a:r>
              <a:rPr sz="3200" spc="-175" dirty="0">
                <a:latin typeface="Arial Black"/>
                <a:cs typeface="Arial Black"/>
              </a:rPr>
              <a:t> </a:t>
            </a:r>
            <a:r>
              <a:rPr sz="3200" spc="-110" dirty="0">
                <a:latin typeface="Arial Black"/>
                <a:cs typeface="Arial Black"/>
              </a:rPr>
              <a:t>Alanı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2" y="1632503"/>
            <a:ext cx="16078836" cy="678390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spc="-225" dirty="0">
                <a:latin typeface="Arial Black"/>
                <a:cs typeface="Arial Black"/>
              </a:rPr>
              <a:t>Mobilya</a:t>
            </a:r>
            <a:r>
              <a:rPr sz="3200" spc="-204" dirty="0">
                <a:latin typeface="Arial Black"/>
                <a:cs typeface="Arial Black"/>
              </a:rPr>
              <a:t> </a:t>
            </a:r>
            <a:r>
              <a:rPr sz="3200" spc="-265" dirty="0">
                <a:latin typeface="Arial Black"/>
                <a:cs typeface="Arial Black"/>
              </a:rPr>
              <a:t>ve</a:t>
            </a:r>
            <a:r>
              <a:rPr sz="3200" spc="-200" dirty="0">
                <a:latin typeface="Arial Black"/>
                <a:cs typeface="Arial Black"/>
              </a:rPr>
              <a:t> </a:t>
            </a:r>
            <a:r>
              <a:rPr sz="3200" spc="-345" dirty="0">
                <a:latin typeface="Arial Black"/>
                <a:cs typeface="Arial Black"/>
              </a:rPr>
              <a:t>İç</a:t>
            </a:r>
            <a:r>
              <a:rPr sz="3200" spc="-200" dirty="0">
                <a:latin typeface="Arial Black"/>
                <a:cs typeface="Arial Black"/>
              </a:rPr>
              <a:t> </a:t>
            </a:r>
            <a:r>
              <a:rPr sz="3200" spc="-310" dirty="0">
                <a:latin typeface="Arial Black"/>
                <a:cs typeface="Arial Black"/>
              </a:rPr>
              <a:t>Mekan</a:t>
            </a:r>
            <a:r>
              <a:rPr sz="3200" spc="-200" dirty="0">
                <a:latin typeface="Arial Black"/>
                <a:cs typeface="Arial Black"/>
              </a:rPr>
              <a:t> </a:t>
            </a:r>
            <a:r>
              <a:rPr sz="3200" spc="-265" dirty="0">
                <a:latin typeface="Arial Black"/>
                <a:cs typeface="Arial Black"/>
              </a:rPr>
              <a:t>Tasarımı</a:t>
            </a:r>
            <a:r>
              <a:rPr sz="3200" spc="-200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Arial Black"/>
                <a:cs typeface="Arial Black"/>
              </a:rPr>
              <a:t>Alanı</a:t>
            </a:r>
            <a:endParaRPr sz="3200">
              <a:latin typeface="Arial Black"/>
              <a:cs typeface="Arial Black"/>
            </a:endParaRPr>
          </a:p>
          <a:p>
            <a:pPr marL="12700" marR="31369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Okulda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uygulanan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akademi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uygulaması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kapsamında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öğrencinin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kültür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derslerindeki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9,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10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11.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Sınıf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ortalaması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70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üstüyse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velinin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talebiyle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12.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Sınıfta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akademiye </a:t>
            </a:r>
            <a:r>
              <a:rPr sz="3200" spc="-114" dirty="0">
                <a:latin typeface="Trebuchet MS"/>
                <a:cs typeface="Trebuchet MS"/>
              </a:rPr>
              <a:t>alınabiliyor.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160" dirty="0">
                <a:latin typeface="Trebuchet MS"/>
                <a:cs typeface="Trebuchet MS"/>
              </a:rPr>
              <a:t>Bu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12.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Sınıfta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üniversite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sınavına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yönelik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hazırlanıyorlar.</a:t>
            </a:r>
            <a:endParaRPr sz="3200">
              <a:latin typeface="Trebuchet MS"/>
              <a:cs typeface="Trebuchet MS"/>
            </a:endParaRPr>
          </a:p>
          <a:p>
            <a:pPr marL="12700" marR="7263765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her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sene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280-</a:t>
            </a:r>
            <a:r>
              <a:rPr sz="3200" spc="95" dirty="0">
                <a:latin typeface="Trebuchet MS"/>
                <a:cs typeface="Trebuchet MS"/>
              </a:rPr>
              <a:t>300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alıyor.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300">
                <a:latin typeface="Trebuchet MS"/>
                <a:cs typeface="Trebuchet MS"/>
              </a:rPr>
              <a:t>OBP</a:t>
            </a:r>
            <a:r>
              <a:rPr sz="3200" spc="-135">
                <a:latin typeface="Trebuchet MS"/>
                <a:cs typeface="Trebuchet MS"/>
              </a:rPr>
              <a:t> </a:t>
            </a:r>
            <a:r>
              <a:rPr lang="tr-TR" sz="3200" spc="-135" dirty="0" smtClean="0">
                <a:latin typeface="Trebuchet MS"/>
                <a:cs typeface="Trebuchet MS"/>
              </a:rPr>
              <a:t>58,12</a:t>
            </a:r>
            <a:r>
              <a:rPr sz="3200" spc="70" smtClean="0">
                <a:latin typeface="Trebuchet MS"/>
                <a:cs typeface="Trebuchet MS"/>
              </a:rPr>
              <a:t> </a:t>
            </a:r>
            <a:r>
              <a:rPr sz="3200" smtClean="0">
                <a:latin typeface="Trebuchet MS"/>
                <a:cs typeface="Trebuchet MS"/>
              </a:rPr>
              <a:t>Okul</a:t>
            </a:r>
            <a:r>
              <a:rPr sz="3200" spc="-165" smtClean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her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sene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iki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390" dirty="0">
                <a:latin typeface="Trebuchet MS"/>
                <a:cs typeface="Trebuchet MS"/>
              </a:rPr>
              <a:t>ERASMUS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programına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katılıyor.</a:t>
            </a:r>
            <a:endParaRPr sz="3200">
              <a:latin typeface="Trebuchet MS"/>
              <a:cs typeface="Trebuchet MS"/>
            </a:endParaRPr>
          </a:p>
          <a:p>
            <a:pPr marL="12700" marR="794385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kick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box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bireysel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sporlar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destekleniyor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bireysel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sporlarda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derece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yapan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bulunmaktadır.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Makine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iklimlendirmedeki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sayısının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alandaki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ihtiyacı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karşılamada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eksik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kaldığı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bu </a:t>
            </a:r>
            <a:r>
              <a:rPr sz="3200" dirty="0">
                <a:latin typeface="Trebuchet MS"/>
                <a:cs typeface="Trebuchet MS"/>
              </a:rPr>
              <a:t>yüzden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bu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alanlarda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bulma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imkanın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daha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fazla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olduğu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söylenmişti.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Bilişimde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ise </a:t>
            </a:r>
            <a:r>
              <a:rPr sz="3200" spc="-70" dirty="0">
                <a:latin typeface="Trebuchet MS"/>
                <a:cs typeface="Trebuchet MS"/>
              </a:rPr>
              <a:t>mezunları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yerleştirmekte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zorlandıkları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çünkü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alanın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ihtiyacından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daha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fazla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verildiği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2562"/>
            <a:ext cx="1032971" cy="18097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91770" y="641217"/>
            <a:ext cx="4730116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50" dirty="0">
                <a:latin typeface="Arial Black"/>
                <a:cs typeface="Arial Black"/>
              </a:rPr>
              <a:t>İsmet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625" dirty="0">
                <a:latin typeface="Arial Black"/>
                <a:cs typeface="Arial Black"/>
              </a:rPr>
              <a:t>Aktar</a:t>
            </a:r>
            <a:r>
              <a:rPr sz="4800" b="0" spc="-79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3" y="8484306"/>
            <a:ext cx="222504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spc="-120" dirty="0">
                <a:latin typeface="Trebuchet MS"/>
                <a:cs typeface="Trebuchet MS"/>
              </a:rPr>
              <a:t>not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düşüldü.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3" y="1532264"/>
            <a:ext cx="15901669" cy="682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spc="-245" dirty="0">
                <a:latin typeface="Arial Black"/>
                <a:cs typeface="Arial Black"/>
              </a:rPr>
              <a:t>Aile</a:t>
            </a:r>
            <a:r>
              <a:rPr sz="3200" spc="-180" dirty="0">
                <a:latin typeface="Arial Black"/>
                <a:cs typeface="Arial Black"/>
              </a:rPr>
              <a:t> </a:t>
            </a:r>
            <a:r>
              <a:rPr sz="3200" spc="-265" dirty="0">
                <a:latin typeface="Arial Black"/>
                <a:cs typeface="Arial Black"/>
              </a:rPr>
              <a:t>ve</a:t>
            </a:r>
            <a:r>
              <a:rPr sz="3200" spc="-180" dirty="0">
                <a:latin typeface="Arial Black"/>
                <a:cs typeface="Arial Black"/>
              </a:rPr>
              <a:t> </a:t>
            </a:r>
            <a:r>
              <a:rPr sz="3200" spc="-295" dirty="0">
                <a:latin typeface="Arial Black"/>
                <a:cs typeface="Arial Black"/>
              </a:rPr>
              <a:t>tüketici</a:t>
            </a:r>
            <a:r>
              <a:rPr sz="3200" spc="-175" dirty="0">
                <a:latin typeface="Arial Black"/>
                <a:cs typeface="Arial Black"/>
              </a:rPr>
              <a:t> </a:t>
            </a:r>
            <a:r>
              <a:rPr sz="3200" spc="-250" dirty="0">
                <a:latin typeface="Arial Black"/>
                <a:cs typeface="Arial Black"/>
              </a:rPr>
              <a:t>hizmetleri:</a:t>
            </a:r>
            <a:r>
              <a:rPr sz="3200" spc="-260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Toplam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12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sınıf.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120" dirty="0">
                <a:latin typeface="Trebuchet MS"/>
                <a:cs typeface="Trebuchet MS"/>
              </a:rPr>
              <a:t>Sosyal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hizmetler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tüketici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hizmetleri </a:t>
            </a:r>
            <a:r>
              <a:rPr sz="3200" spc="-50" dirty="0">
                <a:latin typeface="Trebuchet MS"/>
                <a:cs typeface="Trebuchet MS"/>
              </a:rPr>
              <a:t>olarak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üniversiteye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devam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edebilirler.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Adliye,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hastane,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özel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merkezleri,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belediyeler, </a:t>
            </a:r>
            <a:r>
              <a:rPr sz="3200" spc="-85" dirty="0">
                <a:latin typeface="Trebuchet MS"/>
                <a:cs typeface="Trebuchet MS"/>
              </a:rPr>
              <a:t>anaokulları,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yurtlar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yerlerde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çalışabilirler.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Stajlar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belediye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sosyal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yardımlaşma </a:t>
            </a:r>
            <a:r>
              <a:rPr sz="3200" spc="-125" dirty="0">
                <a:latin typeface="Trebuchet MS"/>
                <a:cs typeface="Trebuchet MS"/>
              </a:rPr>
              <a:t>birimlerinde,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özel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rehabilitasyonda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anaokulunda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yapılıyor.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Okul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staja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kendi </a:t>
            </a:r>
            <a:r>
              <a:rPr sz="3200" spc="-50" dirty="0">
                <a:latin typeface="Trebuchet MS"/>
                <a:cs typeface="Trebuchet MS"/>
              </a:rPr>
              <a:t>yerleştiriyor.</a:t>
            </a:r>
            <a:endParaRPr sz="3200">
              <a:latin typeface="Trebuchet MS"/>
              <a:cs typeface="Trebuchet MS"/>
            </a:endParaRPr>
          </a:p>
          <a:p>
            <a:pPr marL="12700" marR="1294130">
              <a:lnSpc>
                <a:spcPct val="125000"/>
              </a:lnSpc>
              <a:spcBef>
                <a:spcPts val="300"/>
              </a:spcBef>
            </a:pPr>
            <a:r>
              <a:rPr sz="3200" spc="-315" dirty="0">
                <a:latin typeface="Arial Black"/>
                <a:cs typeface="Arial Black"/>
              </a:rPr>
              <a:t>Yiyecek</a:t>
            </a:r>
            <a:r>
              <a:rPr sz="3200" spc="-170" dirty="0">
                <a:latin typeface="Arial Black"/>
                <a:cs typeface="Arial Black"/>
              </a:rPr>
              <a:t> </a:t>
            </a:r>
            <a:r>
              <a:rPr sz="3200" spc="-325" dirty="0">
                <a:latin typeface="Arial Black"/>
                <a:cs typeface="Arial Black"/>
              </a:rPr>
              <a:t>içecek</a:t>
            </a:r>
            <a:r>
              <a:rPr sz="3200" spc="-170" dirty="0">
                <a:latin typeface="Arial Black"/>
                <a:cs typeface="Arial Black"/>
              </a:rPr>
              <a:t> </a:t>
            </a:r>
            <a:r>
              <a:rPr sz="3200" spc="-155" dirty="0">
                <a:latin typeface="Arial Black"/>
                <a:cs typeface="Arial Black"/>
              </a:rPr>
              <a:t>bölümü</a:t>
            </a:r>
            <a:r>
              <a:rPr sz="3200" spc="-155" dirty="0">
                <a:latin typeface="Trebuchet MS"/>
                <a:cs typeface="Trebuchet MS"/>
              </a:rPr>
              <a:t>:Mutfak,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pastacılık,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barmenlik,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servis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elemanı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bölümleri. </a:t>
            </a:r>
            <a:r>
              <a:rPr sz="3200" spc="-20" dirty="0">
                <a:latin typeface="Trebuchet MS"/>
                <a:cs typeface="Trebuchet MS"/>
              </a:rPr>
              <a:t>Barmenliğe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çok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rağbet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olmuyor.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İçkiden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dolayı.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Burada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şuruplar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veriliyor. Turizm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işletmeleri,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oteller,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hastaneler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birçok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alanda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çalışabilirler.</a:t>
            </a:r>
            <a:endParaRPr sz="3200">
              <a:latin typeface="Trebuchet MS"/>
              <a:cs typeface="Trebuchet MS"/>
            </a:endParaRPr>
          </a:p>
          <a:p>
            <a:pPr marL="12700" marR="3460115">
              <a:lnSpc>
                <a:spcPct val="125000"/>
              </a:lnSpc>
            </a:pPr>
            <a:r>
              <a:rPr sz="3200" spc="-35" dirty="0">
                <a:latin typeface="Trebuchet MS"/>
                <a:cs typeface="Trebuchet MS"/>
              </a:rPr>
              <a:t>Bir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hastane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anlaşmalı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olarak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mutfağında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uygulamalı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verilmiş. </a:t>
            </a:r>
            <a:r>
              <a:rPr sz="3200" spc="-40" dirty="0">
                <a:latin typeface="Trebuchet MS"/>
                <a:cs typeface="Trebuchet MS"/>
              </a:rPr>
              <a:t>Öğrenciler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yemek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yarışmalarına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hazırlanıp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giriyorlar.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dirty="0">
                <a:latin typeface="Trebuchet MS"/>
                <a:cs typeface="Trebuchet MS"/>
              </a:rPr>
              <a:t>Gelen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öğrencinin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yemeğe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karşı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merakı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olsun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mutlaka.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3" y="8422167"/>
            <a:ext cx="481203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spc="120" dirty="0">
                <a:latin typeface="Trebuchet MS"/>
                <a:cs typeface="Trebuchet MS"/>
              </a:rPr>
              <a:t>Sadece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114" dirty="0">
                <a:latin typeface="Trebuchet MS"/>
                <a:cs typeface="Trebuchet MS"/>
              </a:rPr>
              <a:t>son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sınıfta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staj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9876" y="641217"/>
            <a:ext cx="789368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35" dirty="0">
                <a:latin typeface="Arial Black"/>
                <a:cs typeface="Arial Black"/>
              </a:rPr>
              <a:t>Atatürk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1386059"/>
            <a:ext cx="16216629" cy="684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9775">
              <a:lnSpc>
                <a:spcPct val="125000"/>
              </a:lnSpc>
              <a:spcBef>
                <a:spcPts val="100"/>
              </a:spcBef>
            </a:pPr>
            <a:r>
              <a:rPr sz="3200" spc="-220" dirty="0">
                <a:latin typeface="Arial Black"/>
                <a:cs typeface="Arial Black"/>
              </a:rPr>
              <a:t>Bilişim</a:t>
            </a:r>
            <a:r>
              <a:rPr sz="3200" spc="-195" dirty="0">
                <a:latin typeface="Arial Black"/>
                <a:cs typeface="Arial Black"/>
              </a:rPr>
              <a:t> </a:t>
            </a:r>
            <a:r>
              <a:rPr sz="3200" spc="-240" dirty="0">
                <a:latin typeface="Arial Black"/>
                <a:cs typeface="Arial Black"/>
              </a:rPr>
              <a:t>teknolojileri</a:t>
            </a:r>
            <a:r>
              <a:rPr sz="3200" spc="-190" dirty="0">
                <a:latin typeface="Arial Black"/>
                <a:cs typeface="Arial Black"/>
              </a:rPr>
              <a:t> </a:t>
            </a:r>
            <a:r>
              <a:rPr sz="3200" spc="-240" dirty="0">
                <a:latin typeface="Arial Black"/>
                <a:cs typeface="Arial Black"/>
              </a:rPr>
              <a:t>alanı:</a:t>
            </a:r>
            <a:r>
              <a:rPr sz="3200" spc="-275" dirty="0">
                <a:latin typeface="Arial Black"/>
                <a:cs typeface="Arial Black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Yazılım,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web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tasarım,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robotik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kodlama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atölyeleri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Yapay </a:t>
            </a:r>
            <a:r>
              <a:rPr sz="3200" spc="-20" dirty="0">
                <a:latin typeface="Trebuchet MS"/>
                <a:cs typeface="Trebuchet MS"/>
              </a:rPr>
              <a:t>zekanın</a:t>
            </a:r>
            <a:r>
              <a:rPr sz="3200" spc="-145" dirty="0">
                <a:latin typeface="Trebuchet MS"/>
                <a:cs typeface="Trebuchet MS"/>
              </a:rPr>
              <a:t> temelini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görüyorlar.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3200" spc="-254" dirty="0">
                <a:latin typeface="Arial Black"/>
                <a:cs typeface="Arial Black"/>
              </a:rPr>
              <a:t>Moda</a:t>
            </a:r>
            <a:r>
              <a:rPr sz="3200" spc="-155" dirty="0">
                <a:latin typeface="Arial Black"/>
                <a:cs typeface="Arial Black"/>
              </a:rPr>
              <a:t> </a:t>
            </a:r>
            <a:r>
              <a:rPr sz="3200" spc="-265" dirty="0">
                <a:latin typeface="Arial Black"/>
                <a:cs typeface="Arial Black"/>
              </a:rPr>
              <a:t>tasarım:</a:t>
            </a:r>
            <a:r>
              <a:rPr sz="3200" spc="-240" dirty="0">
                <a:latin typeface="Arial Black"/>
                <a:cs typeface="Arial Black"/>
              </a:rPr>
              <a:t> </a:t>
            </a:r>
            <a:r>
              <a:rPr sz="3200" dirty="0">
                <a:latin typeface="Trebuchet MS"/>
                <a:cs typeface="Trebuchet MS"/>
              </a:rPr>
              <a:t>Giysi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kalıp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tasarımı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üretimi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terzilik.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125" dirty="0">
                <a:latin typeface="Trebuchet MS"/>
                <a:cs typeface="Trebuchet MS"/>
              </a:rPr>
              <a:t>LCW,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Colins,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DeFacto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firmalarla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staj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imkanı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8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sınıf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200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civarı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Staja </a:t>
            </a:r>
            <a:r>
              <a:rPr sz="3200" spc="-55" dirty="0">
                <a:latin typeface="Trebuchet MS"/>
                <a:cs typeface="Trebuchet MS"/>
              </a:rPr>
              <a:t>okul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yerleştiriyor.</a:t>
            </a:r>
            <a:endParaRPr sz="3200">
              <a:latin typeface="Trebuchet MS"/>
              <a:cs typeface="Trebuchet MS"/>
            </a:endParaRPr>
          </a:p>
          <a:p>
            <a:pPr marL="12700" marR="589280">
              <a:lnSpc>
                <a:spcPct val="127000"/>
              </a:lnSpc>
              <a:spcBef>
                <a:spcPts val="220"/>
              </a:spcBef>
            </a:pPr>
            <a:r>
              <a:rPr sz="3200" spc="-265" dirty="0">
                <a:latin typeface="Arial Black"/>
                <a:cs typeface="Arial Black"/>
              </a:rPr>
              <a:t>Çocuk</a:t>
            </a:r>
            <a:r>
              <a:rPr sz="3200" spc="-165" dirty="0">
                <a:latin typeface="Arial Black"/>
                <a:cs typeface="Arial Black"/>
              </a:rPr>
              <a:t> </a:t>
            </a:r>
            <a:r>
              <a:rPr sz="3200" spc="-225" dirty="0">
                <a:latin typeface="Arial Black"/>
                <a:cs typeface="Arial Black"/>
              </a:rPr>
              <a:t>gelişimi:</a:t>
            </a:r>
            <a:r>
              <a:rPr sz="3200" spc="-245" dirty="0">
                <a:latin typeface="Arial Black"/>
                <a:cs typeface="Arial Black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Anasınıflarında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staja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gidiyorlar.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Okulda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uygulama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anaokulu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varmış. </a:t>
            </a:r>
            <a:r>
              <a:rPr sz="3200" spc="-290" dirty="0">
                <a:latin typeface="Arial Black"/>
                <a:cs typeface="Arial Black"/>
              </a:rPr>
              <a:t>Halkla</a:t>
            </a:r>
            <a:r>
              <a:rPr sz="3200" spc="-160" dirty="0">
                <a:latin typeface="Arial Black"/>
                <a:cs typeface="Arial Black"/>
              </a:rPr>
              <a:t> </a:t>
            </a:r>
            <a:r>
              <a:rPr sz="3200" spc="-220" dirty="0">
                <a:latin typeface="Arial Black"/>
                <a:cs typeface="Arial Black"/>
              </a:rPr>
              <a:t>ilişkiler</a:t>
            </a:r>
            <a:r>
              <a:rPr sz="3200" spc="-160" dirty="0">
                <a:latin typeface="Arial Black"/>
                <a:cs typeface="Arial Black"/>
              </a:rPr>
              <a:t> </a:t>
            </a:r>
            <a:r>
              <a:rPr sz="3200" spc="-240" dirty="0">
                <a:latin typeface="Arial Black"/>
                <a:cs typeface="Arial Black"/>
              </a:rPr>
              <a:t>alanı: </a:t>
            </a:r>
            <a:r>
              <a:rPr sz="3200" dirty="0">
                <a:latin typeface="Trebuchet MS"/>
                <a:cs typeface="Trebuchet MS"/>
              </a:rPr>
              <a:t>Kurum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tanıtılması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alakalı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bölüm.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Medyayla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ilişkiler, </a:t>
            </a:r>
            <a:r>
              <a:rPr sz="3200" spc="-10" dirty="0">
                <a:latin typeface="Trebuchet MS"/>
                <a:cs typeface="Trebuchet MS"/>
              </a:rPr>
              <a:t>kurumlar </a:t>
            </a:r>
            <a:r>
              <a:rPr sz="3200" dirty="0">
                <a:latin typeface="Trebuchet MS"/>
                <a:cs typeface="Trebuchet MS"/>
              </a:rPr>
              <a:t>arası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ilişkiler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vs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konular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öğreniliyor.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Ofis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programları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becerileri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öğreniliyor.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Çağrı </a:t>
            </a:r>
            <a:r>
              <a:rPr sz="3200" spc="-60" dirty="0">
                <a:latin typeface="Trebuchet MS"/>
                <a:cs typeface="Trebuchet MS"/>
              </a:rPr>
              <a:t>merkezi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etkinlikleri,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organizasyon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hazırlama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dersi</a:t>
            </a:r>
            <a:r>
              <a:rPr sz="3200" spc="-114" dirty="0">
                <a:latin typeface="Trebuchet MS"/>
                <a:cs typeface="Trebuchet MS"/>
              </a:rPr>
              <a:t> var.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Mezuniyet,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yılbaşı,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doğum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günü, </a:t>
            </a:r>
            <a:r>
              <a:rPr sz="3200" spc="-10" dirty="0">
                <a:latin typeface="Trebuchet MS"/>
                <a:cs typeface="Trebuchet MS"/>
              </a:rPr>
              <a:t>bahar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şenliği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falan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hazırlıyorlarmış.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Atv,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DeFacto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vs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yerlerde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staj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yapıyorlar.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40" dirty="0">
                <a:latin typeface="Trebuchet MS"/>
                <a:cs typeface="Trebuchet MS"/>
              </a:rPr>
              <a:t>Üniversitede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iletişim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fakültelerine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devam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ediyorlar.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90" dirty="0">
                <a:latin typeface="Trebuchet MS"/>
                <a:cs typeface="Trebuchet MS"/>
              </a:rPr>
              <a:t>Basın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yayın,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halkla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ilişkiler,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görsel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8352161"/>
            <a:ext cx="9297035" cy="1936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40"/>
              </a:lnSpc>
            </a:pPr>
            <a:r>
              <a:rPr sz="3200" spc="-130" dirty="0">
                <a:latin typeface="Trebuchet MS"/>
                <a:cs typeface="Trebuchet MS"/>
              </a:rPr>
              <a:t>iletişim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vs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bölümler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tercih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20" dirty="0">
                <a:latin typeface="Trebuchet MS"/>
                <a:cs typeface="Trebuchet MS"/>
              </a:rPr>
              <a:t>ediyorlar.</a:t>
            </a:r>
            <a:r>
              <a:rPr sz="6225" spc="-480" baseline="-48192" dirty="0">
                <a:latin typeface="Arial Black"/>
                <a:cs typeface="Arial Black"/>
              </a:rPr>
              <a:t>İKİTELLİ</a:t>
            </a:r>
            <a:endParaRPr sz="6225" baseline="-48192">
              <a:latin typeface="Arial Black"/>
              <a:cs typeface="Arial Black"/>
            </a:endParaRPr>
          </a:p>
          <a:p>
            <a:pPr marL="6967855" marR="5080">
              <a:lnSpc>
                <a:spcPts val="3750"/>
              </a:lnSpc>
              <a:spcBef>
                <a:spcPts val="3565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9876" y="641217"/>
            <a:ext cx="789368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35" dirty="0">
                <a:latin typeface="Arial Black"/>
                <a:cs typeface="Arial Black"/>
              </a:rPr>
              <a:t>Atatürk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00962" y="415673"/>
            <a:ext cx="6757437" cy="2031325"/>
          </a:xfrm>
        </p:spPr>
        <p:txBody>
          <a:bodyPr/>
          <a:lstStyle/>
          <a:p>
            <a:r>
              <a:rPr lang="tr-TR" sz="6600" dirty="0" smtClean="0"/>
              <a:t>MESEM NEDİR?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38200" y="2324100"/>
            <a:ext cx="16256000" cy="565283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bir gün okulda teorik dört gün mesleki eğitim merkezinde eğitim almasının genel adıdır. </a:t>
            </a:r>
          </a:p>
          <a:p>
            <a:pPr algn="just" fontAlgn="b">
              <a:spcAft>
                <a:spcPts val="750"/>
              </a:spcAft>
              <a:buFont typeface="Arial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Mesleki eğitim merkezlerinde öğrenciler ilgi ve yetenekleri olduğu meslek alanında hem çalışarak hem okuyarak eğitim alır. Eğitim süresi 4 yıldır.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Meslek liselerinden farklı olarak okul eğitimi haftada bir gündür. Diğer günlerde işletmelerde mesleki eğitim yapılır.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İşletmelerde mesleki eğitim ilk seneden son seneye kadar devam eder. Üçüncü yılın sonunda öğrenciler kalfalık sınavına, dördüncü yılın sonunda ise ustalık sınavına alınır. Başarılı olanlara belge verilir.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924800" y="9029700"/>
            <a:ext cx="9144000" cy="13875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z="2000" spc="-120" dirty="0">
                <a:latin typeface="Times New Roman" pitchFamily="18" charset="0"/>
                <a:cs typeface="Times New Roman" pitchFamily="18" charset="0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z="2000" spc="-120" dirty="0">
                <a:latin typeface="Times New Roman" pitchFamily="18" charset="0"/>
                <a:cs typeface="Times New Roman" pitchFamily="18" charset="0"/>
              </a:rPr>
              <a:t>İkitelli Ortaokulu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1785664"/>
            <a:ext cx="16256000" cy="6842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370">
              <a:lnSpc>
                <a:spcPct val="125000"/>
              </a:lnSpc>
              <a:spcBef>
                <a:spcPts val="100"/>
              </a:spcBef>
            </a:pPr>
            <a:r>
              <a:rPr spc="-95" dirty="0"/>
              <a:t>Aldıkları</a:t>
            </a:r>
            <a:r>
              <a:rPr spc="-170" dirty="0"/>
              <a:t> </a:t>
            </a:r>
            <a:r>
              <a:rPr spc="-20" dirty="0"/>
              <a:t>seçmeli</a:t>
            </a:r>
            <a:r>
              <a:rPr spc="-165" dirty="0"/>
              <a:t> </a:t>
            </a:r>
            <a:r>
              <a:rPr spc="-40" dirty="0"/>
              <a:t>derslere</a:t>
            </a:r>
            <a:r>
              <a:rPr spc="-170" dirty="0"/>
              <a:t> </a:t>
            </a:r>
            <a:r>
              <a:rPr dirty="0"/>
              <a:t>göre</a:t>
            </a:r>
            <a:r>
              <a:rPr spc="-165" dirty="0"/>
              <a:t> </a:t>
            </a:r>
            <a:r>
              <a:rPr dirty="0"/>
              <a:t>mezun</a:t>
            </a:r>
            <a:r>
              <a:rPr spc="-170" dirty="0"/>
              <a:t> </a:t>
            </a:r>
            <a:r>
              <a:rPr spc="-60" dirty="0"/>
              <a:t>olduklarında</a:t>
            </a:r>
            <a:r>
              <a:rPr spc="-165" dirty="0"/>
              <a:t> </a:t>
            </a:r>
            <a:r>
              <a:rPr spc="-114" dirty="0"/>
              <a:t>sertifika</a:t>
            </a:r>
            <a:r>
              <a:rPr spc="-170" dirty="0"/>
              <a:t> </a:t>
            </a:r>
            <a:r>
              <a:rPr spc="-130" dirty="0"/>
              <a:t>alıyorlar.</a:t>
            </a:r>
            <a:r>
              <a:rPr spc="-165" dirty="0"/>
              <a:t> </a:t>
            </a:r>
            <a:r>
              <a:rPr spc="90" dirty="0"/>
              <a:t>Mesela</a:t>
            </a:r>
            <a:r>
              <a:rPr spc="-170" dirty="0"/>
              <a:t> </a:t>
            </a:r>
            <a:r>
              <a:rPr spc="-10" dirty="0"/>
              <a:t>organizasyon </a:t>
            </a:r>
            <a:r>
              <a:rPr dirty="0"/>
              <a:t>sorumlusu</a:t>
            </a:r>
            <a:r>
              <a:rPr spc="-45" dirty="0"/>
              <a:t> </a:t>
            </a:r>
            <a:r>
              <a:rPr spc="-20" dirty="0"/>
              <a:t>gibi.</a:t>
            </a:r>
          </a:p>
          <a:p>
            <a:pPr marL="12700" marR="233045">
              <a:lnSpc>
                <a:spcPct val="125000"/>
              </a:lnSpc>
              <a:spcBef>
                <a:spcPts val="300"/>
              </a:spcBef>
            </a:pPr>
            <a:r>
              <a:rPr spc="-250" dirty="0">
                <a:latin typeface="Arial Black"/>
                <a:cs typeface="Arial Black"/>
              </a:rPr>
              <a:t>Grafik</a:t>
            </a:r>
            <a:r>
              <a:rPr spc="-190" dirty="0">
                <a:latin typeface="Arial Black"/>
                <a:cs typeface="Arial Black"/>
              </a:rPr>
              <a:t> </a:t>
            </a:r>
            <a:r>
              <a:rPr spc="-265" dirty="0">
                <a:latin typeface="Arial Black"/>
                <a:cs typeface="Arial Black"/>
              </a:rPr>
              <a:t>ve</a:t>
            </a:r>
            <a:r>
              <a:rPr spc="-190" dirty="0">
                <a:latin typeface="Arial Black"/>
                <a:cs typeface="Arial Black"/>
              </a:rPr>
              <a:t> </a:t>
            </a:r>
            <a:r>
              <a:rPr spc="-229" dirty="0">
                <a:latin typeface="Arial Black"/>
                <a:cs typeface="Arial Black"/>
              </a:rPr>
              <a:t>fotoğraf</a:t>
            </a:r>
            <a:r>
              <a:rPr spc="-190" dirty="0">
                <a:latin typeface="Arial Black"/>
                <a:cs typeface="Arial Black"/>
              </a:rPr>
              <a:t> </a:t>
            </a:r>
            <a:r>
              <a:rPr spc="-240" dirty="0">
                <a:latin typeface="Arial Black"/>
                <a:cs typeface="Arial Black"/>
              </a:rPr>
              <a:t>alanı:</a:t>
            </a:r>
            <a:r>
              <a:rPr spc="-270" dirty="0">
                <a:latin typeface="Arial Black"/>
                <a:cs typeface="Arial Black"/>
              </a:rPr>
              <a:t> </a:t>
            </a:r>
            <a:r>
              <a:rPr spc="-35" dirty="0"/>
              <a:t>Bir</a:t>
            </a:r>
            <a:r>
              <a:rPr spc="-165" dirty="0"/>
              <a:t> </a:t>
            </a:r>
            <a:r>
              <a:rPr spc="-45" dirty="0"/>
              <a:t>ürünü</a:t>
            </a:r>
            <a:r>
              <a:rPr spc="-165" dirty="0"/>
              <a:t> </a:t>
            </a:r>
            <a:r>
              <a:rPr dirty="0"/>
              <a:t>satma</a:t>
            </a:r>
            <a:r>
              <a:rPr spc="-165" dirty="0"/>
              <a:t> </a:t>
            </a:r>
            <a:r>
              <a:rPr spc="-55" dirty="0"/>
              <a:t>amaçlı</a:t>
            </a:r>
            <a:r>
              <a:rPr spc="-170" dirty="0"/>
              <a:t> </a:t>
            </a:r>
            <a:r>
              <a:rPr spc="-150" dirty="0"/>
              <a:t>üretim</a:t>
            </a:r>
            <a:r>
              <a:rPr spc="-165" dirty="0"/>
              <a:t> </a:t>
            </a:r>
            <a:r>
              <a:rPr spc="-65" dirty="0"/>
              <a:t>amaçlanıyor.</a:t>
            </a:r>
            <a:r>
              <a:rPr spc="-165" dirty="0"/>
              <a:t> </a:t>
            </a:r>
            <a:r>
              <a:rPr spc="-95" dirty="0"/>
              <a:t>Maliyetli</a:t>
            </a:r>
            <a:r>
              <a:rPr spc="-165" dirty="0"/>
              <a:t> </a:t>
            </a:r>
            <a:r>
              <a:rPr spc="-145" dirty="0"/>
              <a:t>bir</a:t>
            </a:r>
            <a:r>
              <a:rPr spc="-165" dirty="0"/>
              <a:t> </a:t>
            </a:r>
            <a:r>
              <a:rPr spc="-10" dirty="0"/>
              <a:t>bölüm. </a:t>
            </a:r>
            <a:r>
              <a:rPr dirty="0"/>
              <a:t>Okul</a:t>
            </a:r>
            <a:r>
              <a:rPr spc="-130" dirty="0"/>
              <a:t> </a:t>
            </a:r>
            <a:r>
              <a:rPr spc="-65" dirty="0"/>
              <a:t>dergisi,</a:t>
            </a:r>
            <a:r>
              <a:rPr spc="-130" dirty="0"/>
              <a:t> </a:t>
            </a:r>
            <a:r>
              <a:rPr dirty="0"/>
              <a:t>çocuk</a:t>
            </a:r>
            <a:r>
              <a:rPr spc="-125" dirty="0"/>
              <a:t> </a:t>
            </a:r>
            <a:r>
              <a:rPr spc="-160" dirty="0"/>
              <a:t>kitabı,</a:t>
            </a:r>
            <a:r>
              <a:rPr spc="-130" dirty="0"/>
              <a:t> </a:t>
            </a:r>
            <a:r>
              <a:rPr spc="-80" dirty="0"/>
              <a:t>reklam</a:t>
            </a:r>
            <a:r>
              <a:rPr spc="-125" dirty="0"/>
              <a:t> </a:t>
            </a:r>
            <a:r>
              <a:rPr spc="-210" dirty="0"/>
              <a:t>filmi</a:t>
            </a:r>
            <a:r>
              <a:rPr spc="-130" dirty="0"/>
              <a:t> </a:t>
            </a:r>
            <a:r>
              <a:rPr spc="-110" dirty="0"/>
              <a:t>hazırlıyorlar</a:t>
            </a:r>
            <a:r>
              <a:rPr spc="-125" dirty="0"/>
              <a:t> </a:t>
            </a:r>
            <a:r>
              <a:rPr spc="-85" dirty="0"/>
              <a:t>öğrenciler.</a:t>
            </a:r>
            <a:r>
              <a:rPr spc="-130" dirty="0"/>
              <a:t> </a:t>
            </a:r>
            <a:r>
              <a:rPr spc="-120" dirty="0"/>
              <a:t>Etiket</a:t>
            </a:r>
            <a:r>
              <a:rPr spc="-125" dirty="0"/>
              <a:t> </a:t>
            </a:r>
            <a:r>
              <a:rPr spc="-90" dirty="0"/>
              <a:t>tasarımı</a:t>
            </a:r>
            <a:r>
              <a:rPr spc="-130" dirty="0"/>
              <a:t> </a:t>
            </a:r>
            <a:r>
              <a:rPr spc="-10" dirty="0"/>
              <a:t>yapıyorlar.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10" dirty="0"/>
              <a:t>Bunlar</a:t>
            </a:r>
            <a:r>
              <a:rPr spc="-145" dirty="0"/>
              <a:t> </a:t>
            </a:r>
            <a:r>
              <a:rPr spc="-105" dirty="0"/>
              <a:t>için</a:t>
            </a:r>
            <a:r>
              <a:rPr spc="-145" dirty="0"/>
              <a:t> </a:t>
            </a:r>
            <a:r>
              <a:rPr spc="-165" dirty="0"/>
              <a:t>farklı</a:t>
            </a:r>
            <a:r>
              <a:rPr spc="-145" dirty="0"/>
              <a:t> </a:t>
            </a:r>
            <a:r>
              <a:rPr spc="-60" dirty="0"/>
              <a:t>programlar</a:t>
            </a:r>
            <a:r>
              <a:rPr spc="-145" dirty="0"/>
              <a:t> </a:t>
            </a:r>
            <a:r>
              <a:rPr spc="-130" dirty="0"/>
              <a:t>öğretiliyor.</a:t>
            </a:r>
            <a:r>
              <a:rPr spc="-145" dirty="0"/>
              <a:t> </a:t>
            </a:r>
            <a:r>
              <a:rPr dirty="0"/>
              <a:t>Alana</a:t>
            </a:r>
            <a:r>
              <a:rPr spc="-140" dirty="0"/>
              <a:t> </a:t>
            </a:r>
            <a:r>
              <a:rPr spc="-65" dirty="0"/>
              <a:t>yetenek</a:t>
            </a:r>
            <a:r>
              <a:rPr spc="-145" dirty="0"/>
              <a:t> </a:t>
            </a:r>
            <a:r>
              <a:rPr spc="-10" dirty="0"/>
              <a:t>önemli.</a:t>
            </a: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pc="-204" dirty="0">
                <a:latin typeface="Arial Black"/>
                <a:cs typeface="Arial Black"/>
              </a:rPr>
              <a:t>El</a:t>
            </a:r>
            <a:r>
              <a:rPr spc="-185" dirty="0">
                <a:latin typeface="Arial Black"/>
                <a:cs typeface="Arial Black"/>
              </a:rPr>
              <a:t> </a:t>
            </a:r>
            <a:r>
              <a:rPr spc="-254" dirty="0">
                <a:latin typeface="Arial Black"/>
                <a:cs typeface="Arial Black"/>
              </a:rPr>
              <a:t>sanatları</a:t>
            </a:r>
            <a:r>
              <a:rPr spc="-185" dirty="0">
                <a:latin typeface="Arial Black"/>
                <a:cs typeface="Arial Black"/>
              </a:rPr>
              <a:t> </a:t>
            </a:r>
            <a:r>
              <a:rPr spc="-235" dirty="0">
                <a:latin typeface="Arial Black"/>
                <a:cs typeface="Arial Black"/>
              </a:rPr>
              <a:t>teknolojisi</a:t>
            </a:r>
            <a:r>
              <a:rPr spc="-185" dirty="0">
                <a:latin typeface="Arial Black"/>
                <a:cs typeface="Arial Black"/>
              </a:rPr>
              <a:t> </a:t>
            </a:r>
            <a:r>
              <a:rPr spc="-240" dirty="0">
                <a:latin typeface="Arial Black"/>
                <a:cs typeface="Arial Black"/>
              </a:rPr>
              <a:t>alanı:</a:t>
            </a:r>
            <a:r>
              <a:rPr spc="-185" dirty="0">
                <a:latin typeface="Arial Black"/>
                <a:cs typeface="Arial Black"/>
              </a:rPr>
              <a:t> </a:t>
            </a:r>
            <a:r>
              <a:rPr spc="75" dirty="0"/>
              <a:t>Sanayi</a:t>
            </a:r>
            <a:r>
              <a:rPr spc="-160" dirty="0"/>
              <a:t> </a:t>
            </a:r>
            <a:r>
              <a:rPr spc="-10" dirty="0"/>
              <a:t>nakışı</a:t>
            </a:r>
            <a:r>
              <a:rPr spc="-16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120" dirty="0"/>
              <a:t>dekoratif</a:t>
            </a:r>
            <a:r>
              <a:rPr spc="-160" dirty="0"/>
              <a:t> </a:t>
            </a:r>
            <a:r>
              <a:rPr dirty="0"/>
              <a:t>ev</a:t>
            </a:r>
            <a:r>
              <a:rPr spc="-165" dirty="0"/>
              <a:t> </a:t>
            </a:r>
            <a:r>
              <a:rPr spc="-150" dirty="0"/>
              <a:t>tekstili</a:t>
            </a:r>
            <a:r>
              <a:rPr spc="-160" dirty="0"/>
              <a:t> </a:t>
            </a:r>
            <a:r>
              <a:rPr spc="-10" dirty="0"/>
              <a:t>bölümü</a:t>
            </a:r>
          </a:p>
          <a:p>
            <a:pPr marL="12700" marR="5080">
              <a:lnSpc>
                <a:spcPct val="125000"/>
              </a:lnSpc>
            </a:pPr>
            <a:r>
              <a:rPr spc="-85" dirty="0"/>
              <a:t>Giyim,</a:t>
            </a:r>
            <a:r>
              <a:rPr spc="-135" dirty="0"/>
              <a:t> </a:t>
            </a:r>
            <a:r>
              <a:rPr dirty="0"/>
              <a:t>aksesuar,</a:t>
            </a:r>
            <a:r>
              <a:rPr spc="-130" dirty="0"/>
              <a:t> </a:t>
            </a:r>
            <a:r>
              <a:rPr spc="-40" dirty="0"/>
              <a:t>nikah</a:t>
            </a:r>
            <a:r>
              <a:rPr spc="-130" dirty="0"/>
              <a:t> </a:t>
            </a:r>
            <a:r>
              <a:rPr spc="-70" dirty="0"/>
              <a:t>şekeri,</a:t>
            </a:r>
            <a:r>
              <a:rPr spc="-135" dirty="0"/>
              <a:t> </a:t>
            </a:r>
            <a:r>
              <a:rPr dirty="0"/>
              <a:t>oyuncak</a:t>
            </a:r>
            <a:r>
              <a:rPr spc="-130" dirty="0"/>
              <a:t> </a:t>
            </a:r>
            <a:r>
              <a:rPr spc="-150" dirty="0"/>
              <a:t>üretim</a:t>
            </a:r>
            <a:r>
              <a:rPr spc="-130" dirty="0"/>
              <a:t> </a:t>
            </a:r>
            <a:r>
              <a:rPr spc="-70" dirty="0"/>
              <a:t>gibi</a:t>
            </a:r>
            <a:r>
              <a:rPr spc="-135" dirty="0"/>
              <a:t> </a:t>
            </a:r>
            <a:r>
              <a:rPr spc="-55" dirty="0"/>
              <a:t>birçok</a:t>
            </a:r>
            <a:r>
              <a:rPr spc="-130" dirty="0"/>
              <a:t> </a:t>
            </a:r>
            <a:r>
              <a:rPr spc="100" dirty="0"/>
              <a:t>şey</a:t>
            </a:r>
            <a:r>
              <a:rPr spc="-130" dirty="0"/>
              <a:t> </a:t>
            </a:r>
            <a:r>
              <a:rPr spc="-60" dirty="0"/>
              <a:t>tasarlayıp</a:t>
            </a:r>
            <a:r>
              <a:rPr spc="-135" dirty="0"/>
              <a:t> </a:t>
            </a:r>
            <a:r>
              <a:rPr spc="-95" dirty="0"/>
              <a:t>yapıyorlar.</a:t>
            </a:r>
            <a:r>
              <a:rPr spc="-130" dirty="0"/>
              <a:t> </a:t>
            </a:r>
            <a:r>
              <a:rPr spc="-20" dirty="0"/>
              <a:t>Hemen </a:t>
            </a:r>
            <a:r>
              <a:rPr dirty="0"/>
              <a:t>hemen</a:t>
            </a:r>
            <a:r>
              <a:rPr spc="-160" dirty="0"/>
              <a:t> </a:t>
            </a:r>
            <a:r>
              <a:rPr spc="-70" dirty="0"/>
              <a:t>tasarım</a:t>
            </a:r>
            <a:r>
              <a:rPr spc="-155" dirty="0"/>
              <a:t> </a:t>
            </a:r>
            <a:r>
              <a:rPr spc="-25" dirty="0"/>
              <a:t>olan</a:t>
            </a:r>
            <a:r>
              <a:rPr spc="-160" dirty="0"/>
              <a:t> </a:t>
            </a:r>
            <a:r>
              <a:rPr spc="-70" dirty="0"/>
              <a:t>her</a:t>
            </a:r>
            <a:r>
              <a:rPr spc="-155" dirty="0"/>
              <a:t> </a:t>
            </a:r>
            <a:r>
              <a:rPr dirty="0"/>
              <a:t>alanda</a:t>
            </a:r>
            <a:r>
              <a:rPr spc="-155" dirty="0"/>
              <a:t> </a:t>
            </a:r>
            <a:r>
              <a:rPr spc="-185" dirty="0"/>
              <a:t>aktifler.</a:t>
            </a:r>
            <a:r>
              <a:rPr spc="-160" dirty="0"/>
              <a:t> </a:t>
            </a:r>
            <a:r>
              <a:rPr spc="95" dirty="0"/>
              <a:t>30</a:t>
            </a:r>
            <a:r>
              <a:rPr spc="-155" dirty="0"/>
              <a:t> </a:t>
            </a:r>
            <a:r>
              <a:rPr spc="-70" dirty="0"/>
              <a:t>bin</a:t>
            </a:r>
            <a:r>
              <a:rPr spc="-155" dirty="0"/>
              <a:t> </a:t>
            </a:r>
            <a:r>
              <a:rPr spc="-95" dirty="0"/>
              <a:t>civarı</a:t>
            </a:r>
            <a:r>
              <a:rPr spc="-160" dirty="0"/>
              <a:t> </a:t>
            </a:r>
            <a:r>
              <a:rPr dirty="0"/>
              <a:t>maaşla</a:t>
            </a:r>
            <a:r>
              <a:rPr spc="-155" dirty="0"/>
              <a:t> </a:t>
            </a:r>
            <a:r>
              <a:rPr spc="-90" dirty="0"/>
              <a:t>çalışıyorlar.</a:t>
            </a:r>
            <a:r>
              <a:rPr spc="-155" dirty="0"/>
              <a:t> </a:t>
            </a:r>
            <a:r>
              <a:rPr spc="105" dirty="0"/>
              <a:t>Saf</a:t>
            </a:r>
            <a:r>
              <a:rPr spc="-160" dirty="0"/>
              <a:t> </a:t>
            </a:r>
            <a:r>
              <a:rPr spc="-65" dirty="0"/>
              <a:t>yetenek</a:t>
            </a:r>
            <a:r>
              <a:rPr spc="-155" dirty="0"/>
              <a:t> </a:t>
            </a:r>
            <a:r>
              <a:rPr spc="-20" dirty="0"/>
              <a:t>değil </a:t>
            </a:r>
            <a:r>
              <a:rPr spc="-150" dirty="0"/>
              <a:t>geliştirilebilir.</a:t>
            </a:r>
            <a:r>
              <a:rPr spc="-165" dirty="0"/>
              <a:t> </a:t>
            </a:r>
            <a:r>
              <a:rPr spc="50" dirty="0"/>
              <a:t>Bağımsız</a:t>
            </a:r>
            <a:r>
              <a:rPr spc="-160" dirty="0"/>
              <a:t> </a:t>
            </a:r>
            <a:r>
              <a:rPr spc="-150" dirty="0"/>
              <a:t>üretim</a:t>
            </a:r>
            <a:r>
              <a:rPr spc="-160" dirty="0"/>
              <a:t> </a:t>
            </a:r>
            <a:r>
              <a:rPr spc="-20" dirty="0"/>
              <a:t>yapıp</a:t>
            </a:r>
            <a:r>
              <a:rPr spc="-160" dirty="0"/>
              <a:t> </a:t>
            </a:r>
            <a:r>
              <a:rPr spc="-70" dirty="0"/>
              <a:t>satanları</a:t>
            </a:r>
            <a:r>
              <a:rPr spc="-160" dirty="0"/>
              <a:t> </a:t>
            </a:r>
            <a:r>
              <a:rPr dirty="0"/>
              <a:t>da</a:t>
            </a:r>
            <a:r>
              <a:rPr spc="-160" dirty="0"/>
              <a:t> </a:t>
            </a:r>
            <a:r>
              <a:rPr spc="-114" dirty="0"/>
              <a:t>var.</a:t>
            </a:r>
            <a:r>
              <a:rPr spc="-160" dirty="0"/>
              <a:t> </a:t>
            </a:r>
            <a:r>
              <a:rPr dirty="0"/>
              <a:t>Biraz</a:t>
            </a:r>
            <a:r>
              <a:rPr spc="-165" dirty="0"/>
              <a:t> </a:t>
            </a:r>
            <a:r>
              <a:rPr spc="-130" dirty="0"/>
              <a:t>folklorik</a:t>
            </a:r>
            <a:r>
              <a:rPr spc="-160" dirty="0"/>
              <a:t> </a:t>
            </a:r>
            <a:r>
              <a:rPr spc="-145" dirty="0"/>
              <a:t>bir</a:t>
            </a:r>
            <a:r>
              <a:rPr spc="-160" dirty="0"/>
              <a:t> </a:t>
            </a:r>
            <a:r>
              <a:rPr spc="-170" dirty="0"/>
              <a:t>tarafı</a:t>
            </a:r>
            <a:r>
              <a:rPr spc="-160" dirty="0"/>
              <a:t> </a:t>
            </a:r>
            <a:r>
              <a:rPr spc="-45" dirty="0"/>
              <a:t>var</a:t>
            </a:r>
            <a:r>
              <a:rPr spc="-160" dirty="0"/>
              <a:t> </a:t>
            </a:r>
            <a:r>
              <a:rPr spc="-10" dirty="0"/>
              <a:t>bölümün.</a:t>
            </a:r>
          </a:p>
          <a:p>
            <a:pPr marL="12700" marR="1996439">
              <a:lnSpc>
                <a:spcPct val="125000"/>
              </a:lnSpc>
            </a:pPr>
            <a:r>
              <a:rPr dirty="0"/>
              <a:t>Okulun</a:t>
            </a:r>
            <a:r>
              <a:rPr spc="-155" dirty="0"/>
              <a:t> </a:t>
            </a:r>
            <a:r>
              <a:rPr spc="-20" dirty="0"/>
              <a:t>döner</a:t>
            </a:r>
            <a:r>
              <a:rPr spc="-150" dirty="0"/>
              <a:t> </a:t>
            </a:r>
            <a:r>
              <a:rPr dirty="0"/>
              <a:t>sermaye</a:t>
            </a:r>
            <a:r>
              <a:rPr spc="-150" dirty="0"/>
              <a:t> </a:t>
            </a:r>
            <a:r>
              <a:rPr spc="-55" dirty="0"/>
              <a:t>atölyesi</a:t>
            </a:r>
            <a:r>
              <a:rPr spc="-150" dirty="0"/>
              <a:t> </a:t>
            </a:r>
            <a:r>
              <a:rPr spc="-114" dirty="0"/>
              <a:t>var.</a:t>
            </a:r>
            <a:r>
              <a:rPr spc="-155" dirty="0"/>
              <a:t> </a:t>
            </a:r>
            <a:r>
              <a:rPr spc="50" dirty="0"/>
              <a:t>Orada</a:t>
            </a:r>
            <a:r>
              <a:rPr spc="-150" dirty="0"/>
              <a:t> </a:t>
            </a:r>
            <a:r>
              <a:rPr dirty="0"/>
              <a:t>sipariş</a:t>
            </a:r>
            <a:r>
              <a:rPr spc="-150" dirty="0"/>
              <a:t> </a:t>
            </a:r>
            <a:r>
              <a:rPr spc="-105" dirty="0"/>
              <a:t>alıp</a:t>
            </a:r>
            <a:r>
              <a:rPr spc="-150" dirty="0"/>
              <a:t> üretim </a:t>
            </a:r>
            <a:r>
              <a:rPr spc="-75" dirty="0"/>
              <a:t>yapıyorlar</a:t>
            </a:r>
            <a:r>
              <a:rPr spc="-155" dirty="0"/>
              <a:t> </a:t>
            </a:r>
            <a:r>
              <a:rPr dirty="0"/>
              <a:t>ve</a:t>
            </a:r>
            <a:r>
              <a:rPr spc="-150" dirty="0"/>
              <a:t> </a:t>
            </a:r>
            <a:r>
              <a:rPr spc="-20" dirty="0"/>
              <a:t>para </a:t>
            </a:r>
            <a:r>
              <a:rPr spc="-10" dirty="0"/>
              <a:t>kazanıyorlar.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9876" y="641217"/>
            <a:ext cx="789368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35" dirty="0">
                <a:latin typeface="Arial Black"/>
                <a:cs typeface="Arial Black"/>
              </a:rPr>
              <a:t>Atatürk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443" y="2169545"/>
            <a:ext cx="15820389" cy="617861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spc="100" dirty="0">
                <a:latin typeface="Trebuchet MS"/>
                <a:cs typeface="Trebuchet MS"/>
              </a:rPr>
              <a:t>Eski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isimle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turizm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otelcilik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liselerinin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tam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karşılığı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durumunda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olan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okuldur.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Okulda:</a:t>
            </a:r>
            <a:endParaRPr sz="3200">
              <a:latin typeface="Trebuchet MS"/>
              <a:cs typeface="Trebuchet MS"/>
            </a:endParaRPr>
          </a:p>
          <a:p>
            <a:pPr marL="471805" indent="-459105">
              <a:lnSpc>
                <a:spcPct val="100000"/>
              </a:lnSpc>
              <a:spcBef>
                <a:spcPts val="960"/>
              </a:spcBef>
              <a:buAutoNum type="arabicParenR"/>
              <a:tabLst>
                <a:tab pos="471805" algn="l"/>
              </a:tabLst>
            </a:pPr>
            <a:r>
              <a:rPr sz="3200" dirty="0">
                <a:latin typeface="Trebuchet MS"/>
                <a:cs typeface="Trebuchet MS"/>
              </a:rPr>
              <a:t>Konaklama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Seyahat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Hizmetleri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Alanı</a:t>
            </a:r>
            <a:endParaRPr sz="3200">
              <a:latin typeface="Trebuchet MS"/>
              <a:cs typeface="Trebuchet MS"/>
            </a:endParaRPr>
          </a:p>
          <a:p>
            <a:pPr marL="508634">
              <a:lnSpc>
                <a:spcPct val="100000"/>
              </a:lnSpc>
              <a:spcBef>
                <a:spcPts val="960"/>
              </a:spcBef>
            </a:pPr>
            <a:r>
              <a:rPr sz="3200" dirty="0">
                <a:latin typeface="Trebuchet MS"/>
                <a:cs typeface="Trebuchet MS"/>
              </a:rPr>
              <a:t>Konaklama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Hizmetleri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Seyahat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Acenteciliği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bölümleri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mevcut.</a:t>
            </a:r>
            <a:endParaRPr sz="3200">
              <a:latin typeface="Trebuchet MS"/>
              <a:cs typeface="Trebuchet MS"/>
            </a:endParaRPr>
          </a:p>
          <a:p>
            <a:pPr marL="471170" marR="8132445" indent="-459105">
              <a:lnSpc>
                <a:spcPct val="125000"/>
              </a:lnSpc>
              <a:buAutoNum type="arabicParenR" startAt="2"/>
              <a:tabLst>
                <a:tab pos="508634" algn="l"/>
              </a:tabLst>
            </a:pPr>
            <a:r>
              <a:rPr sz="3200" dirty="0">
                <a:latin typeface="Trebuchet MS"/>
                <a:cs typeface="Trebuchet MS"/>
              </a:rPr>
              <a:t>Yiyecek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İçecek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Hizmetleri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Alanı 	</a:t>
            </a:r>
            <a:r>
              <a:rPr sz="3200" spc="-85" dirty="0">
                <a:latin typeface="Trebuchet MS"/>
                <a:cs typeface="Trebuchet MS"/>
              </a:rPr>
              <a:t>Mutfak,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Pastacılık,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Servis,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Bar,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Hosteslik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Okuldan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olan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üniversitelerin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Aşçılık,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Gastronomi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Mutfak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Sanatları, </a:t>
            </a:r>
            <a:r>
              <a:rPr sz="3200" spc="-65" dirty="0">
                <a:latin typeface="Trebuchet MS"/>
                <a:cs typeface="Trebuchet MS"/>
              </a:rPr>
              <a:t>Turizm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Otel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İşletmeciliği,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Turist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Rehberliği,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Rekreasyon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Yönetimi,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Otel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Yöneticiliği, </a:t>
            </a:r>
            <a:r>
              <a:rPr sz="3200" dirty="0">
                <a:latin typeface="Trebuchet MS"/>
                <a:cs typeface="Trebuchet MS"/>
              </a:rPr>
              <a:t>Konaklama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İşletmeciliği,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Seyahat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İşletmeciliği,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Turizm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Rehberlik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kendi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alanları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ile </a:t>
            </a:r>
            <a:r>
              <a:rPr sz="3200" spc="-165" dirty="0">
                <a:latin typeface="Trebuchet MS"/>
                <a:cs typeface="Trebuchet MS"/>
              </a:rPr>
              <a:t>ilgili </a:t>
            </a:r>
            <a:r>
              <a:rPr sz="3200" spc="-55" dirty="0">
                <a:latin typeface="Trebuchet MS"/>
                <a:cs typeface="Trebuchet MS"/>
              </a:rPr>
              <a:t>birçok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programa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puan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alarak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yerleşebilmektedir.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Ayrıca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diğer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alanlarda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yüksek </a:t>
            </a:r>
            <a:r>
              <a:rPr sz="3200" spc="-30" dirty="0">
                <a:latin typeface="Trebuchet MS"/>
                <a:cs typeface="Trebuchet MS"/>
              </a:rPr>
              <a:t>öğrenime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devam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edilebilir.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7376" y="641217"/>
            <a:ext cx="979868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20" dirty="0">
                <a:latin typeface="Arial Black"/>
                <a:cs typeface="Arial Black"/>
              </a:rPr>
              <a:t>Borsa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İstanbul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290" y="2804027"/>
            <a:ext cx="16247109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245">
              <a:lnSpc>
                <a:spcPct val="125000"/>
              </a:lnSpc>
              <a:spcBef>
                <a:spcPts val="100"/>
              </a:spcBef>
            </a:pPr>
            <a:r>
              <a:rPr sz="3200" spc="-80" dirty="0">
                <a:latin typeface="Trebuchet MS"/>
                <a:cs typeface="Trebuchet MS"/>
              </a:rPr>
              <a:t>10.sınıfın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ilk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dönem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sonuna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kadar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nakil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yoluyla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gelebiliyorlar.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Fakat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sonrasında </a:t>
            </a:r>
            <a:r>
              <a:rPr sz="3200" spc="-90" dirty="0">
                <a:latin typeface="Trebuchet MS"/>
                <a:cs typeface="Trebuchet MS"/>
              </a:rPr>
              <a:t>yapılamıyor.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Bunun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nedenini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10.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11.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sınıfın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ikinci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dönemlerinde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öğrencilerin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staja </a:t>
            </a:r>
            <a:r>
              <a:rPr sz="3200" dirty="0">
                <a:latin typeface="Trebuchet MS"/>
                <a:cs typeface="Trebuchet MS"/>
              </a:rPr>
              <a:t>başlamış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olmalarından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kaynaklı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olduğu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söylendi.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Her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10.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11.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sınıfta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Nisan-Ekim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ayları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arasında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staja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gidiyorlar.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Okul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yüksek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profilli </a:t>
            </a:r>
            <a:r>
              <a:rPr sz="3200" spc="-180" dirty="0">
                <a:latin typeface="Trebuchet MS"/>
                <a:cs typeface="Trebuchet MS"/>
              </a:rPr>
              <a:t>otel,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acente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vb.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işletmelere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gönderebiliyor.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Aynı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zamanda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kendileri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de </a:t>
            </a:r>
            <a:r>
              <a:rPr sz="3200" spc="-140" dirty="0">
                <a:latin typeface="Trebuchet MS"/>
                <a:cs typeface="Trebuchet MS"/>
              </a:rPr>
              <a:t>staj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yerleri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bulabiliyorlar.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Fakat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buldukları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yerde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usta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öğretici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belgesi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olan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birisinin </a:t>
            </a:r>
            <a:r>
              <a:rPr sz="3200" spc="-20" dirty="0">
                <a:latin typeface="Trebuchet MS"/>
                <a:cs typeface="Trebuchet MS"/>
              </a:rPr>
              <a:t>bulunması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okula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yakın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güzergahta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olması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gerekiyor.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7376" y="641217"/>
            <a:ext cx="979868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20" dirty="0">
                <a:latin typeface="Arial Black"/>
                <a:cs typeface="Arial Black"/>
              </a:rPr>
              <a:t>Borsa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İstanbul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032000" y="10287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KÜÇÜKÇEKMECE KUYUMCULUK TEKNOLOJİSİ MTAL</a:t>
            </a:r>
            <a:endParaRPr lang="tr-T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2019300"/>
            <a:ext cx="8810624" cy="4114799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91200" y="6819900"/>
          <a:ext cx="89154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ATAKENT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 PUANI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66,45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3" y="1642028"/>
            <a:ext cx="14458949" cy="679416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72745" indent="-363855">
              <a:lnSpc>
                <a:spcPct val="100000"/>
              </a:lnSpc>
              <a:spcBef>
                <a:spcPts val="1060"/>
              </a:spcBef>
              <a:buSzPct val="96875"/>
              <a:buAutoNum type="arabicParenR"/>
              <a:tabLst>
                <a:tab pos="372745" algn="l"/>
              </a:tabLst>
            </a:pPr>
            <a:r>
              <a:rPr sz="3200" spc="415" dirty="0">
                <a:latin typeface="Trebuchet MS"/>
                <a:cs typeface="Trebuchet MS"/>
              </a:rPr>
              <a:t>MESEM</a:t>
            </a:r>
            <a:endParaRPr sz="3200">
              <a:latin typeface="Trebuchet MS"/>
              <a:cs typeface="Trebuchet MS"/>
            </a:endParaRPr>
          </a:p>
          <a:p>
            <a:pPr marL="409575">
              <a:lnSpc>
                <a:spcPct val="100000"/>
              </a:lnSpc>
              <a:spcBef>
                <a:spcPts val="960"/>
              </a:spcBef>
            </a:pPr>
            <a:r>
              <a:rPr sz="3200" dirty="0">
                <a:latin typeface="Trebuchet MS"/>
                <a:cs typeface="Trebuchet MS"/>
              </a:rPr>
              <a:t>Kuyumculuk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Teknolojisi</a:t>
            </a:r>
            <a:endParaRPr sz="3200">
              <a:latin typeface="Trebuchet MS"/>
              <a:cs typeface="Trebuchet MS"/>
            </a:endParaRPr>
          </a:p>
          <a:p>
            <a:pPr marL="12700" marR="5080" indent="396875">
              <a:lnSpc>
                <a:spcPct val="125000"/>
              </a:lnSpc>
            </a:pPr>
            <a:r>
              <a:rPr sz="3200" spc="425" dirty="0">
                <a:latin typeface="Trebuchet MS"/>
                <a:cs typeface="Trebuchet MS"/>
              </a:rPr>
              <a:t>MESEM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programının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400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öğrencisi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bulunuyor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velilerin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kayıt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bizzat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okulla </a:t>
            </a:r>
            <a:r>
              <a:rPr sz="3200" dirty="0">
                <a:latin typeface="Trebuchet MS"/>
                <a:cs typeface="Trebuchet MS"/>
              </a:rPr>
              <a:t>görüşmesi</a:t>
            </a:r>
            <a:r>
              <a:rPr sz="3200" spc="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gerekiyor.</a:t>
            </a:r>
            <a:endParaRPr sz="3200">
              <a:latin typeface="Trebuchet MS"/>
              <a:cs typeface="Trebuchet MS"/>
            </a:endParaRPr>
          </a:p>
          <a:p>
            <a:pPr marL="372110" marR="9466580" indent="-363855">
              <a:lnSpc>
                <a:spcPct val="125000"/>
              </a:lnSpc>
              <a:buSzPct val="96875"/>
              <a:buAutoNum type="arabicParenR" startAt="2"/>
              <a:tabLst>
                <a:tab pos="508634" algn="l"/>
              </a:tabLst>
            </a:pPr>
            <a:r>
              <a:rPr sz="3200" dirty="0">
                <a:latin typeface="Trebuchet MS"/>
                <a:cs typeface="Trebuchet MS"/>
              </a:rPr>
              <a:t>Anadolu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Meslek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Programı 	</a:t>
            </a:r>
            <a:r>
              <a:rPr sz="3200" dirty="0">
                <a:latin typeface="Trebuchet MS"/>
                <a:cs typeface="Trebuchet MS"/>
              </a:rPr>
              <a:t>Kuyumculuk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Teknolojisi 	</a:t>
            </a:r>
            <a:r>
              <a:rPr sz="3200" spc="-75" dirty="0">
                <a:latin typeface="Trebuchet MS"/>
                <a:cs typeface="Trebuchet MS"/>
              </a:rPr>
              <a:t>Grafik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Fotoğraf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Alanı 	</a:t>
            </a:r>
            <a:r>
              <a:rPr sz="3200" spc="145" dirty="0">
                <a:latin typeface="Trebuchet MS"/>
                <a:cs typeface="Trebuchet MS"/>
              </a:rPr>
              <a:t>Moda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Tasarım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Alanı</a:t>
            </a:r>
            <a:endParaRPr sz="3200">
              <a:latin typeface="Trebuchet MS"/>
              <a:cs typeface="Trebuchet MS"/>
            </a:endParaRPr>
          </a:p>
          <a:p>
            <a:pPr marL="309880" marR="9565640" indent="-301625">
              <a:lnSpc>
                <a:spcPct val="125000"/>
              </a:lnSpc>
              <a:buSzPct val="96875"/>
              <a:buAutoNum type="arabicParenR" startAt="2"/>
              <a:tabLst>
                <a:tab pos="309880" algn="l"/>
                <a:tab pos="372110" algn="l"/>
              </a:tabLst>
            </a:pPr>
            <a:r>
              <a:rPr sz="3200" dirty="0">
                <a:latin typeface="Trebuchet MS"/>
                <a:cs typeface="Trebuchet MS"/>
              </a:rPr>
              <a:t>	Anadolu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Teknik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Programı </a:t>
            </a:r>
            <a:r>
              <a:rPr sz="3200" dirty="0">
                <a:latin typeface="Trebuchet MS"/>
                <a:cs typeface="Trebuchet MS"/>
              </a:rPr>
              <a:t>Kuyumculuk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Teknolojisi</a:t>
            </a:r>
            <a:endParaRPr sz="3200">
              <a:latin typeface="Trebuchet MS"/>
              <a:cs typeface="Trebuchet MS"/>
            </a:endParaRPr>
          </a:p>
          <a:p>
            <a:pPr marL="111760">
              <a:lnSpc>
                <a:spcPct val="100000"/>
              </a:lnSpc>
              <a:spcBef>
                <a:spcPts val="960"/>
              </a:spcBef>
            </a:pPr>
            <a:r>
              <a:rPr sz="3200" spc="-30" dirty="0">
                <a:latin typeface="Trebuchet MS"/>
                <a:cs typeface="Trebuchet MS"/>
              </a:rPr>
              <a:t>olmak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üzere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üç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program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105" dirty="0">
                <a:latin typeface="Trebuchet MS"/>
                <a:cs typeface="Trebuchet MS"/>
              </a:rPr>
              <a:t>beş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alanda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verilmektedir.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101" y="641217"/>
            <a:ext cx="12319636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10" dirty="0">
                <a:latin typeface="Arial Black"/>
                <a:cs typeface="Arial Black"/>
              </a:rPr>
              <a:t>Kuyumculuk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560" dirty="0">
                <a:latin typeface="Arial Black"/>
                <a:cs typeface="Arial Black"/>
              </a:rPr>
              <a:t>Teknolojisi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3" y="1687818"/>
            <a:ext cx="16082011" cy="6178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4610">
              <a:lnSpc>
                <a:spcPct val="125000"/>
              </a:lnSpc>
              <a:spcBef>
                <a:spcPts val="100"/>
              </a:spcBef>
            </a:pPr>
            <a:r>
              <a:rPr sz="3200" spc="145" dirty="0">
                <a:latin typeface="Trebuchet MS"/>
                <a:cs typeface="Trebuchet MS"/>
              </a:rPr>
              <a:t>Moda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Tasarım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Grafik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alanları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2024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yılında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ilk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mezunlarını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verecek. </a:t>
            </a:r>
            <a:r>
              <a:rPr sz="3200" spc="145" dirty="0">
                <a:latin typeface="Trebuchet MS"/>
                <a:cs typeface="Trebuchet MS"/>
              </a:rPr>
              <a:t>Moda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Tasarım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Alanı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-40" dirty="0">
                <a:latin typeface="Trebuchet MS"/>
                <a:cs typeface="Trebuchet MS"/>
              </a:rPr>
              <a:t>Öğrenciler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dört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yıllık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lise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eğitiminin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ardından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Gazi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Üniversitesi,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Selçuk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Üniversitesi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ve </a:t>
            </a:r>
            <a:r>
              <a:rPr sz="3200" spc="-45" dirty="0">
                <a:latin typeface="Trebuchet MS"/>
                <a:cs typeface="Trebuchet MS"/>
              </a:rPr>
              <a:t>İstanbul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Teknik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Üniversitesi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gibi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üniversitelerde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üniversite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eğitimlerine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devam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edebiliyorlar. </a:t>
            </a:r>
            <a:r>
              <a:rPr sz="3200" spc="-45" dirty="0">
                <a:latin typeface="Trebuchet MS"/>
                <a:cs typeface="Trebuchet MS"/>
              </a:rPr>
              <a:t>İstanbul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Teknik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Üniversitesi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72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alıp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bu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yurt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dışına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için </a:t>
            </a:r>
            <a:r>
              <a:rPr sz="3200" spc="-10" dirty="0">
                <a:latin typeface="Trebuchet MS"/>
                <a:cs typeface="Trebuchet MS"/>
              </a:rPr>
              <a:t>gönderebiliyor.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75" dirty="0">
                <a:latin typeface="Trebuchet MS"/>
                <a:cs typeface="Trebuchet MS"/>
              </a:rPr>
              <a:t>Grafik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Fotoğraf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Alanı</a:t>
            </a:r>
            <a:endParaRPr sz="3200">
              <a:latin typeface="Trebuchet MS"/>
              <a:cs typeface="Trebuchet MS"/>
            </a:endParaRPr>
          </a:p>
          <a:p>
            <a:pPr marL="12700" marR="1384300">
              <a:lnSpc>
                <a:spcPct val="125000"/>
              </a:lnSpc>
            </a:pPr>
            <a:r>
              <a:rPr sz="3200" spc="-25" dirty="0">
                <a:latin typeface="Trebuchet MS"/>
                <a:cs typeface="Trebuchet MS"/>
              </a:rPr>
              <a:t>12.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sınıfta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üç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gün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staj,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iki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gün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okul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şeklinde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eğitimlerine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devam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ediyorlar. </a:t>
            </a:r>
            <a:r>
              <a:rPr sz="3200" dirty="0">
                <a:latin typeface="Trebuchet MS"/>
                <a:cs typeface="Trebuchet MS"/>
              </a:rPr>
              <a:t>Kuyumculuk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Teknolojisi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114" dirty="0">
                <a:latin typeface="Trebuchet MS"/>
                <a:cs typeface="Trebuchet MS"/>
              </a:rPr>
              <a:t>Türkiye’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kuyumculuk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lisesi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olarak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tek,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dünyada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ise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altıncı.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101" y="641217"/>
            <a:ext cx="12319636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10" dirty="0">
                <a:latin typeface="Arial Black"/>
                <a:cs typeface="Arial Black"/>
              </a:rPr>
              <a:t>Kuyumculuk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560" dirty="0">
                <a:latin typeface="Arial Black"/>
                <a:cs typeface="Arial Black"/>
              </a:rPr>
              <a:t>Teknolojisi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1785663"/>
            <a:ext cx="16256000" cy="6023318"/>
          </a:xfrm>
          <a:prstGeom prst="rect">
            <a:avLst/>
          </a:prstGeom>
        </p:spPr>
        <p:txBody>
          <a:bodyPr vert="horz" wrap="square" lIns="0" tIns="478665" rIns="0" bIns="0" rtlCol="0">
            <a:spAutoFit/>
          </a:bodyPr>
          <a:lstStyle/>
          <a:p>
            <a:pPr marL="12700" marR="1054735">
              <a:lnSpc>
                <a:spcPct val="125000"/>
              </a:lnSpc>
              <a:spcBef>
                <a:spcPts val="100"/>
              </a:spcBef>
            </a:pPr>
            <a:r>
              <a:rPr spc="425" dirty="0"/>
              <a:t>MESEM</a:t>
            </a:r>
            <a:r>
              <a:rPr spc="-160" dirty="0"/>
              <a:t> </a:t>
            </a:r>
            <a:r>
              <a:rPr spc="-45" dirty="0"/>
              <a:t>programındaki</a:t>
            </a:r>
            <a:r>
              <a:rPr spc="-160" dirty="0"/>
              <a:t> </a:t>
            </a:r>
            <a:r>
              <a:rPr spc="-65" dirty="0"/>
              <a:t>öğrenciler</a:t>
            </a:r>
            <a:r>
              <a:rPr spc="-160" dirty="0"/>
              <a:t> </a:t>
            </a:r>
            <a:r>
              <a:rPr spc="-80" dirty="0"/>
              <a:t>haftada</a:t>
            </a:r>
            <a:r>
              <a:rPr spc="-160" dirty="0"/>
              <a:t> </a:t>
            </a:r>
            <a:r>
              <a:rPr spc="-145" dirty="0"/>
              <a:t>bir</a:t>
            </a:r>
            <a:r>
              <a:rPr spc="-160" dirty="0"/>
              <a:t> </a:t>
            </a:r>
            <a:r>
              <a:rPr spc="50" dirty="0"/>
              <a:t>gün</a:t>
            </a:r>
            <a:r>
              <a:rPr spc="-160" dirty="0"/>
              <a:t> </a:t>
            </a:r>
            <a:r>
              <a:rPr spc="-55" dirty="0"/>
              <a:t>okul</a:t>
            </a:r>
            <a:r>
              <a:rPr spc="-160" dirty="0"/>
              <a:t> </a:t>
            </a:r>
            <a:r>
              <a:rPr spc="-135" dirty="0"/>
              <a:t>dört</a:t>
            </a:r>
            <a:r>
              <a:rPr spc="-160" dirty="0"/>
              <a:t> </a:t>
            </a:r>
            <a:r>
              <a:rPr spc="50" dirty="0"/>
              <a:t>gün</a:t>
            </a:r>
            <a:r>
              <a:rPr spc="-160" dirty="0"/>
              <a:t> </a:t>
            </a:r>
            <a:r>
              <a:rPr spc="-90" dirty="0"/>
              <a:t>işletme</a:t>
            </a:r>
            <a:r>
              <a:rPr spc="-160" dirty="0"/>
              <a:t> </a:t>
            </a:r>
            <a:r>
              <a:rPr spc="-50" dirty="0"/>
              <a:t>olarak</a:t>
            </a:r>
            <a:r>
              <a:rPr spc="-160" dirty="0"/>
              <a:t> </a:t>
            </a:r>
            <a:r>
              <a:rPr spc="-10" dirty="0"/>
              <a:t>eğitim </a:t>
            </a:r>
            <a:r>
              <a:rPr spc="-35" dirty="0"/>
              <a:t>alıyorlar.</a:t>
            </a:r>
          </a:p>
          <a:p>
            <a:pPr marL="12700" marR="5080">
              <a:lnSpc>
                <a:spcPct val="125000"/>
              </a:lnSpc>
            </a:pPr>
            <a:r>
              <a:rPr dirty="0"/>
              <a:t>Anadolu</a:t>
            </a:r>
            <a:r>
              <a:rPr spc="-150" dirty="0"/>
              <a:t> </a:t>
            </a:r>
            <a:r>
              <a:rPr spc="75" dirty="0"/>
              <a:t>Meslek</a:t>
            </a:r>
            <a:r>
              <a:rPr spc="-145" dirty="0"/>
              <a:t> </a:t>
            </a:r>
            <a:r>
              <a:rPr spc="-45" dirty="0"/>
              <a:t>programındaki</a:t>
            </a:r>
            <a:r>
              <a:rPr spc="-150" dirty="0"/>
              <a:t> </a:t>
            </a:r>
            <a:r>
              <a:rPr spc="-65" dirty="0"/>
              <a:t>öğrenciler</a:t>
            </a:r>
            <a:r>
              <a:rPr spc="-145" dirty="0"/>
              <a:t> </a:t>
            </a:r>
            <a:r>
              <a:rPr spc="-80" dirty="0"/>
              <a:t>haftada</a:t>
            </a:r>
            <a:r>
              <a:rPr spc="-145" dirty="0"/>
              <a:t> </a:t>
            </a:r>
            <a:r>
              <a:rPr dirty="0"/>
              <a:t>üç</a:t>
            </a:r>
            <a:r>
              <a:rPr spc="-150" dirty="0"/>
              <a:t> </a:t>
            </a:r>
            <a:r>
              <a:rPr spc="50" dirty="0"/>
              <a:t>gün</a:t>
            </a:r>
            <a:r>
              <a:rPr spc="-145" dirty="0"/>
              <a:t> </a:t>
            </a:r>
            <a:r>
              <a:rPr spc="-55" dirty="0"/>
              <a:t>okul</a:t>
            </a:r>
            <a:r>
              <a:rPr spc="-150" dirty="0"/>
              <a:t> </a:t>
            </a:r>
            <a:r>
              <a:rPr spc="-155" dirty="0"/>
              <a:t>iki</a:t>
            </a:r>
            <a:r>
              <a:rPr spc="-145" dirty="0"/>
              <a:t> </a:t>
            </a:r>
            <a:r>
              <a:rPr spc="50" dirty="0"/>
              <a:t>gün</a:t>
            </a:r>
            <a:r>
              <a:rPr spc="-145" dirty="0"/>
              <a:t> </a:t>
            </a:r>
            <a:r>
              <a:rPr spc="-90" dirty="0"/>
              <a:t>işletme</a:t>
            </a:r>
            <a:r>
              <a:rPr spc="-150" dirty="0"/>
              <a:t> </a:t>
            </a:r>
            <a:r>
              <a:rPr spc="-50" dirty="0"/>
              <a:t>olarak</a:t>
            </a:r>
            <a:r>
              <a:rPr spc="-145" dirty="0"/>
              <a:t> </a:t>
            </a:r>
            <a:r>
              <a:rPr spc="-10" dirty="0"/>
              <a:t>eğitim </a:t>
            </a:r>
            <a:r>
              <a:rPr spc="-35" dirty="0"/>
              <a:t>alıyorlar.</a:t>
            </a:r>
          </a:p>
          <a:p>
            <a:pPr marL="12700" marR="938530">
              <a:lnSpc>
                <a:spcPct val="125000"/>
              </a:lnSpc>
            </a:pPr>
            <a:r>
              <a:rPr dirty="0"/>
              <a:t>Anadolu</a:t>
            </a:r>
            <a:r>
              <a:rPr spc="-155" dirty="0"/>
              <a:t> </a:t>
            </a:r>
            <a:r>
              <a:rPr spc="-25" dirty="0"/>
              <a:t>Teknik</a:t>
            </a:r>
            <a:r>
              <a:rPr spc="-155" dirty="0"/>
              <a:t> </a:t>
            </a:r>
            <a:r>
              <a:rPr spc="-25" dirty="0"/>
              <a:t>Programındaki</a:t>
            </a:r>
            <a:r>
              <a:rPr spc="-155" dirty="0"/>
              <a:t> </a:t>
            </a:r>
            <a:r>
              <a:rPr spc="-65" dirty="0"/>
              <a:t>öğrenciler</a:t>
            </a:r>
            <a:r>
              <a:rPr spc="-150" dirty="0"/>
              <a:t> </a:t>
            </a:r>
            <a:r>
              <a:rPr spc="-80" dirty="0"/>
              <a:t>haftada</a:t>
            </a:r>
            <a:r>
              <a:rPr spc="-155" dirty="0"/>
              <a:t> </a:t>
            </a:r>
            <a:r>
              <a:rPr spc="105" dirty="0"/>
              <a:t>beş</a:t>
            </a:r>
            <a:r>
              <a:rPr spc="-155" dirty="0"/>
              <a:t> </a:t>
            </a:r>
            <a:r>
              <a:rPr spc="50" dirty="0"/>
              <a:t>gün</a:t>
            </a:r>
            <a:r>
              <a:rPr spc="-155" dirty="0"/>
              <a:t> </a:t>
            </a:r>
            <a:r>
              <a:rPr spc="-20" dirty="0"/>
              <a:t>okulda</a:t>
            </a:r>
            <a:r>
              <a:rPr spc="-150" dirty="0"/>
              <a:t> </a:t>
            </a:r>
            <a:r>
              <a:rPr spc="-114" dirty="0"/>
              <a:t>eğitim</a:t>
            </a:r>
            <a:r>
              <a:rPr spc="-155" dirty="0"/>
              <a:t> </a:t>
            </a:r>
            <a:r>
              <a:rPr spc="-130" dirty="0"/>
              <a:t>alıyorlar.</a:t>
            </a:r>
            <a:r>
              <a:rPr spc="-155" dirty="0"/>
              <a:t> </a:t>
            </a:r>
            <a:r>
              <a:rPr spc="-25" dirty="0"/>
              <a:t>11. </a:t>
            </a:r>
            <a:r>
              <a:rPr spc="-75" dirty="0"/>
              <a:t>Sınıfta</a:t>
            </a:r>
            <a:r>
              <a:rPr spc="-160" dirty="0"/>
              <a:t> </a:t>
            </a:r>
            <a:r>
              <a:rPr spc="-100" dirty="0"/>
              <a:t>staja</a:t>
            </a:r>
            <a:r>
              <a:rPr spc="-160" dirty="0"/>
              <a:t> </a:t>
            </a:r>
            <a:r>
              <a:rPr dirty="0"/>
              <a:t>başlayıp</a:t>
            </a:r>
            <a:r>
              <a:rPr spc="-160" dirty="0"/>
              <a:t> </a:t>
            </a:r>
            <a:r>
              <a:rPr dirty="0"/>
              <a:t>asgari</a:t>
            </a:r>
            <a:r>
              <a:rPr spc="-155" dirty="0"/>
              <a:t> </a:t>
            </a:r>
            <a:r>
              <a:rPr spc="-120" dirty="0"/>
              <a:t>ücretin</a:t>
            </a:r>
            <a:r>
              <a:rPr spc="-160" dirty="0"/>
              <a:t> </a:t>
            </a:r>
            <a:r>
              <a:rPr spc="155" dirty="0"/>
              <a:t>%30’</a:t>
            </a:r>
            <a:r>
              <a:rPr spc="-160" dirty="0"/>
              <a:t> </a:t>
            </a:r>
            <a:r>
              <a:rPr dirty="0"/>
              <a:t>u</a:t>
            </a:r>
            <a:r>
              <a:rPr spc="-155" dirty="0"/>
              <a:t> </a:t>
            </a:r>
            <a:r>
              <a:rPr spc="-10" dirty="0"/>
              <a:t>kadar</a:t>
            </a:r>
            <a:r>
              <a:rPr spc="-160" dirty="0"/>
              <a:t> </a:t>
            </a:r>
            <a:r>
              <a:rPr spc="-120" dirty="0"/>
              <a:t>ücret</a:t>
            </a:r>
            <a:r>
              <a:rPr spc="-160" dirty="0"/>
              <a:t> </a:t>
            </a:r>
            <a:r>
              <a:rPr spc="-10" dirty="0"/>
              <a:t>alıyorlar.</a:t>
            </a:r>
          </a:p>
          <a:p>
            <a:pPr marL="12700" marR="173355">
              <a:lnSpc>
                <a:spcPct val="125000"/>
              </a:lnSpc>
            </a:pPr>
            <a:r>
              <a:rPr spc="-10" dirty="0"/>
              <a:t>Okuldaki</a:t>
            </a:r>
            <a:r>
              <a:rPr spc="-165" dirty="0"/>
              <a:t> </a:t>
            </a:r>
            <a:r>
              <a:rPr spc="-85" dirty="0"/>
              <a:t>imkanlar</a:t>
            </a:r>
            <a:r>
              <a:rPr spc="-165" dirty="0"/>
              <a:t> </a:t>
            </a:r>
            <a:r>
              <a:rPr spc="50" dirty="0"/>
              <a:t>sayesinde</a:t>
            </a:r>
            <a:r>
              <a:rPr spc="-160" dirty="0"/>
              <a:t> </a:t>
            </a:r>
            <a:r>
              <a:rPr spc="-85" dirty="0"/>
              <a:t>çizilen</a:t>
            </a:r>
            <a:r>
              <a:rPr spc="-165" dirty="0"/>
              <a:t> </a:t>
            </a:r>
            <a:r>
              <a:rPr spc="-145" dirty="0"/>
              <a:t>bir</a:t>
            </a:r>
            <a:r>
              <a:rPr spc="-160" dirty="0"/>
              <a:t> </a:t>
            </a:r>
            <a:r>
              <a:rPr spc="-75" dirty="0"/>
              <a:t>tasarımın</a:t>
            </a:r>
            <a:r>
              <a:rPr spc="-165" dirty="0"/>
              <a:t> </a:t>
            </a:r>
            <a:r>
              <a:rPr dirty="0"/>
              <a:t>üç</a:t>
            </a:r>
            <a:r>
              <a:rPr spc="-165" dirty="0"/>
              <a:t> </a:t>
            </a:r>
            <a:r>
              <a:rPr spc="-85" dirty="0"/>
              <a:t>boyutlu</a:t>
            </a:r>
            <a:r>
              <a:rPr spc="-160" dirty="0"/>
              <a:t> </a:t>
            </a:r>
            <a:r>
              <a:rPr spc="-105" dirty="0"/>
              <a:t>çıktısı</a:t>
            </a:r>
            <a:r>
              <a:rPr spc="-165" dirty="0"/>
              <a:t> </a:t>
            </a:r>
            <a:r>
              <a:rPr spc="-20" dirty="0"/>
              <a:t>makineden</a:t>
            </a:r>
            <a:r>
              <a:rPr spc="-160" dirty="0"/>
              <a:t> </a:t>
            </a:r>
            <a:r>
              <a:rPr spc="-60" dirty="0"/>
              <a:t>alınabiliyor. </a:t>
            </a:r>
            <a:r>
              <a:rPr spc="-10" dirty="0"/>
              <a:t>Yapılan</a:t>
            </a:r>
            <a:r>
              <a:rPr spc="-175" dirty="0"/>
              <a:t> </a:t>
            </a:r>
            <a:r>
              <a:rPr spc="-105" dirty="0"/>
              <a:t>protokoller</a:t>
            </a:r>
            <a:r>
              <a:rPr spc="-175" dirty="0"/>
              <a:t> </a:t>
            </a:r>
            <a:r>
              <a:rPr spc="50" dirty="0"/>
              <a:t>sayesinde</a:t>
            </a:r>
            <a:r>
              <a:rPr spc="-175" dirty="0"/>
              <a:t> </a:t>
            </a:r>
            <a:r>
              <a:rPr dirty="0"/>
              <a:t>yemek</a:t>
            </a:r>
            <a:r>
              <a:rPr spc="-175" dirty="0"/>
              <a:t> </a:t>
            </a:r>
            <a:r>
              <a:rPr spc="-35" dirty="0"/>
              <a:t>bursu,</a:t>
            </a:r>
            <a:r>
              <a:rPr spc="-175" dirty="0"/>
              <a:t> </a:t>
            </a:r>
            <a:r>
              <a:rPr spc="-165" dirty="0"/>
              <a:t>yurt</a:t>
            </a:r>
            <a:r>
              <a:rPr spc="-175" dirty="0"/>
              <a:t> </a:t>
            </a:r>
            <a:r>
              <a:rPr spc="-20" dirty="0"/>
              <a:t>dışı</a:t>
            </a:r>
            <a:r>
              <a:rPr spc="-175" dirty="0"/>
              <a:t> </a:t>
            </a:r>
            <a:r>
              <a:rPr spc="-140" dirty="0"/>
              <a:t>staj</a:t>
            </a:r>
            <a:r>
              <a:rPr spc="-175" dirty="0"/>
              <a:t> </a:t>
            </a:r>
            <a:r>
              <a:rPr spc="-110" dirty="0"/>
              <a:t>imkanı,</a:t>
            </a:r>
            <a:r>
              <a:rPr spc="-175" dirty="0"/>
              <a:t> </a:t>
            </a:r>
            <a:r>
              <a:rPr spc="-165" dirty="0"/>
              <a:t>yurt</a:t>
            </a:r>
            <a:r>
              <a:rPr spc="-175" dirty="0"/>
              <a:t> </a:t>
            </a:r>
            <a:r>
              <a:rPr spc="-20" dirty="0"/>
              <a:t>dışı</a:t>
            </a:r>
            <a:r>
              <a:rPr spc="-175" dirty="0"/>
              <a:t> </a:t>
            </a:r>
            <a:r>
              <a:rPr spc="-10" dirty="0"/>
              <a:t>fuarları </a:t>
            </a:r>
            <a:r>
              <a:rPr spc="-60" dirty="0"/>
              <a:t>imkanlarından</a:t>
            </a:r>
            <a:r>
              <a:rPr spc="-150" dirty="0"/>
              <a:t> </a:t>
            </a:r>
            <a:r>
              <a:rPr spc="-65" dirty="0"/>
              <a:t>öğrenciler</a:t>
            </a:r>
            <a:r>
              <a:rPr spc="-150" dirty="0"/>
              <a:t> </a:t>
            </a:r>
            <a:r>
              <a:rPr spc="-20" dirty="0"/>
              <a:t>faydalanabiliyor.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101" y="641217"/>
            <a:ext cx="12319636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10" dirty="0">
                <a:latin typeface="Arial Black"/>
                <a:cs typeface="Arial Black"/>
              </a:rPr>
              <a:t>Kuyumculuk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560" dirty="0">
                <a:latin typeface="Arial Black"/>
                <a:cs typeface="Arial Black"/>
              </a:rPr>
              <a:t>Teknolojisi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224036"/>
            <a:ext cx="16146144" cy="5557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dirty="0">
                <a:latin typeface="Trebuchet MS"/>
                <a:cs typeface="Trebuchet MS"/>
              </a:rPr>
              <a:t>Kuyumculuk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Akademik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Haftası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kapsamında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sektörün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öncüleriyle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araya </a:t>
            </a:r>
            <a:r>
              <a:rPr sz="3200" spc="-140" dirty="0">
                <a:latin typeface="Trebuchet MS"/>
                <a:cs typeface="Trebuchet MS"/>
              </a:rPr>
              <a:t>getiriliyor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deneyim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paylaşım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gerçekleştiriliyor.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Okul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öğrencilere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tasarımlarını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fuarlarda </a:t>
            </a:r>
            <a:r>
              <a:rPr sz="3200" spc="-25" dirty="0">
                <a:latin typeface="Trebuchet MS"/>
                <a:cs typeface="Trebuchet MS"/>
              </a:rPr>
              <a:t>sergileme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şansı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tanıyor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bu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fuarlarda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fırsatı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yakalayabiliyor.2024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yılı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itibariyle </a:t>
            </a:r>
            <a:r>
              <a:rPr sz="3200" spc="-20" dirty="0">
                <a:latin typeface="Trebuchet MS"/>
                <a:cs typeface="Trebuchet MS"/>
              </a:rPr>
              <a:t>okulda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100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moda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tasarım,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130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grafik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fotoğraf,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260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kuyumculuk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alanı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öğrencisi </a:t>
            </a:r>
            <a:r>
              <a:rPr sz="3200" spc="-95" dirty="0">
                <a:latin typeface="Trebuchet MS"/>
                <a:cs typeface="Trebuchet MS"/>
              </a:rPr>
              <a:t>bulunmaktadır.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Geçen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sene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olan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43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öğrencinin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9’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üniversiteye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yerleşmiş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olup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29’ </a:t>
            </a:r>
            <a:r>
              <a:rPr sz="3200" dirty="0">
                <a:latin typeface="Trebuchet MS"/>
                <a:cs typeface="Trebuchet MS"/>
              </a:rPr>
              <a:t>u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ise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alanda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başlamıştır.</a:t>
            </a:r>
            <a:endParaRPr sz="3200">
              <a:latin typeface="Trebuchet MS"/>
              <a:cs typeface="Trebuchet MS"/>
            </a:endParaRPr>
          </a:p>
          <a:p>
            <a:pPr marL="12700" marR="7287259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300" dirty="0">
                <a:latin typeface="Trebuchet MS"/>
                <a:cs typeface="Trebuchet MS"/>
              </a:rPr>
              <a:t>OBP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170;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335" dirty="0">
                <a:latin typeface="Trebuchet MS"/>
                <a:cs typeface="Trebuchet MS"/>
              </a:rPr>
              <a:t>LGS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İLE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30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almaktadır. </a:t>
            </a:r>
            <a:r>
              <a:rPr sz="3200" spc="300">
                <a:latin typeface="Trebuchet MS"/>
                <a:cs typeface="Trebuchet MS"/>
              </a:rPr>
              <a:t>OBP</a:t>
            </a:r>
            <a:r>
              <a:rPr sz="3200" spc="-160">
                <a:latin typeface="Trebuchet MS"/>
                <a:cs typeface="Trebuchet MS"/>
              </a:rPr>
              <a:t> </a:t>
            </a:r>
            <a:r>
              <a:rPr lang="tr-TR" sz="3200" spc="-10" dirty="0" smtClean="0">
                <a:latin typeface="Trebuchet MS"/>
                <a:cs typeface="Trebuchet MS"/>
              </a:rPr>
              <a:t>66,45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335" smtClean="0">
                <a:latin typeface="Trebuchet MS"/>
                <a:cs typeface="Trebuchet MS"/>
              </a:rPr>
              <a:t>LGS</a:t>
            </a:r>
            <a:r>
              <a:rPr sz="3200" spc="-130" smtClean="0">
                <a:latin typeface="Trebuchet MS"/>
                <a:cs typeface="Trebuchet MS"/>
              </a:rPr>
              <a:t> </a:t>
            </a:r>
            <a:r>
              <a:rPr sz="3200" smtClean="0">
                <a:latin typeface="Trebuchet MS"/>
                <a:cs typeface="Trebuchet MS"/>
              </a:rPr>
              <a:t>233.17-</a:t>
            </a:r>
            <a:r>
              <a:rPr sz="3200" spc="-10" smtClean="0">
                <a:latin typeface="Trebuchet MS"/>
                <a:cs typeface="Trebuchet MS"/>
              </a:rPr>
              <a:t>333.448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101" y="641217"/>
            <a:ext cx="12319636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10" dirty="0">
                <a:latin typeface="Arial Black"/>
                <a:cs typeface="Arial Black"/>
              </a:rPr>
              <a:t>Kuyumculuk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560" dirty="0">
                <a:latin typeface="Arial Black"/>
                <a:cs typeface="Arial Black"/>
              </a:rPr>
              <a:t>Teknolojisi</a:t>
            </a:r>
            <a:r>
              <a:rPr sz="4800" b="0" spc="-765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032000" y="9525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KÜÇÜKÇEKMECE AYAKKABICILIK VE SARACİYE TEKNOLOJİSİ MTAL</a:t>
            </a:r>
            <a:endParaRPr lang="tr-TR" dirty="0"/>
          </a:p>
        </p:txBody>
      </p:sp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790700"/>
            <a:ext cx="8810624" cy="4114799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181600" y="6743700"/>
          <a:ext cx="89154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HALKALI MERKEZ 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1785663"/>
            <a:ext cx="16256000" cy="5761777"/>
          </a:xfrm>
          <a:prstGeom prst="rect">
            <a:avLst/>
          </a:prstGeom>
        </p:spPr>
        <p:txBody>
          <a:bodyPr vert="horz" wrap="square" lIns="0" tIns="829254" rIns="0" bIns="0" rtlCol="0">
            <a:spAutoFit/>
          </a:bodyPr>
          <a:lstStyle/>
          <a:p>
            <a:pPr marL="12700" marR="135890">
              <a:lnSpc>
                <a:spcPct val="125000"/>
              </a:lnSpc>
              <a:spcBef>
                <a:spcPts val="100"/>
              </a:spcBef>
            </a:pPr>
            <a:r>
              <a:rPr spc="300" dirty="0"/>
              <a:t>OBP</a:t>
            </a:r>
            <a:r>
              <a:rPr spc="-170" dirty="0"/>
              <a:t> </a:t>
            </a:r>
            <a:r>
              <a:rPr spc="-25" dirty="0"/>
              <a:t>puanı</a:t>
            </a:r>
            <a:r>
              <a:rPr spc="-170" dirty="0"/>
              <a:t> </a:t>
            </a:r>
            <a:r>
              <a:rPr spc="-155" dirty="0"/>
              <a:t>ile</a:t>
            </a:r>
            <a:r>
              <a:rPr spc="-170" dirty="0"/>
              <a:t> </a:t>
            </a:r>
            <a:r>
              <a:rPr spc="-95" dirty="0"/>
              <a:t>yerel</a:t>
            </a:r>
            <a:r>
              <a:rPr spc="-170" dirty="0"/>
              <a:t> </a:t>
            </a:r>
            <a:r>
              <a:rPr spc="-95" dirty="0"/>
              <a:t>yerleştirme</a:t>
            </a:r>
            <a:r>
              <a:rPr spc="-170" dirty="0"/>
              <a:t> </a:t>
            </a:r>
            <a:r>
              <a:rPr spc="-50" dirty="0"/>
              <a:t>sistemiyle</a:t>
            </a:r>
            <a:r>
              <a:rPr spc="-165" dirty="0"/>
              <a:t> </a:t>
            </a:r>
            <a:r>
              <a:rPr spc="-20" dirty="0"/>
              <a:t>öğrenci</a:t>
            </a:r>
            <a:r>
              <a:rPr spc="-170" dirty="0"/>
              <a:t> </a:t>
            </a:r>
            <a:r>
              <a:rPr spc="-130" dirty="0"/>
              <a:t>alıyor.</a:t>
            </a:r>
            <a:r>
              <a:rPr spc="-170" dirty="0"/>
              <a:t> </a:t>
            </a:r>
            <a:r>
              <a:rPr spc="300" dirty="0"/>
              <a:t>OBP</a:t>
            </a:r>
            <a:r>
              <a:rPr spc="-170" dirty="0"/>
              <a:t> </a:t>
            </a:r>
            <a:r>
              <a:rPr spc="95" dirty="0"/>
              <a:t>65</a:t>
            </a:r>
            <a:r>
              <a:rPr spc="-170" dirty="0"/>
              <a:t> </a:t>
            </a:r>
            <a:r>
              <a:rPr dirty="0"/>
              <a:t>puan</a:t>
            </a:r>
            <a:r>
              <a:rPr spc="-165" dirty="0"/>
              <a:t> </a:t>
            </a:r>
            <a:r>
              <a:rPr spc="-25" dirty="0"/>
              <a:t>olan</a:t>
            </a:r>
            <a:r>
              <a:rPr spc="-170" dirty="0"/>
              <a:t> </a:t>
            </a:r>
            <a:r>
              <a:rPr spc="-65" dirty="0"/>
              <a:t>öğrenciler</a:t>
            </a:r>
            <a:r>
              <a:rPr spc="-170" dirty="0"/>
              <a:t> </a:t>
            </a:r>
            <a:r>
              <a:rPr spc="-25" dirty="0"/>
              <a:t>hak </a:t>
            </a:r>
            <a:r>
              <a:rPr dirty="0"/>
              <a:t>okumaya</a:t>
            </a:r>
            <a:r>
              <a:rPr spc="-100" dirty="0"/>
              <a:t> </a:t>
            </a:r>
            <a:r>
              <a:rPr dirty="0"/>
              <a:t>hak</a:t>
            </a:r>
            <a:r>
              <a:rPr spc="-100" dirty="0"/>
              <a:t> </a:t>
            </a:r>
            <a:r>
              <a:rPr spc="-10" dirty="0"/>
              <a:t>kazanmışlardır.</a:t>
            </a:r>
          </a:p>
          <a:p>
            <a:pPr marL="12700" marR="5080">
              <a:lnSpc>
                <a:spcPct val="125000"/>
              </a:lnSpc>
            </a:pPr>
            <a:r>
              <a:rPr dirty="0"/>
              <a:t>Spesifik</a:t>
            </a:r>
            <a:r>
              <a:rPr spc="-140" dirty="0"/>
              <a:t> </a:t>
            </a:r>
            <a:r>
              <a:rPr dirty="0"/>
              <a:t>alanda</a:t>
            </a:r>
            <a:r>
              <a:rPr spc="-140" dirty="0"/>
              <a:t> </a:t>
            </a:r>
            <a:r>
              <a:rPr spc="-114" dirty="0"/>
              <a:t>eğitim</a:t>
            </a:r>
            <a:r>
              <a:rPr spc="-140" dirty="0"/>
              <a:t> </a:t>
            </a:r>
            <a:r>
              <a:rPr spc="-35" dirty="0"/>
              <a:t>veren</a:t>
            </a:r>
            <a:r>
              <a:rPr spc="-140" dirty="0"/>
              <a:t> </a:t>
            </a:r>
            <a:r>
              <a:rPr spc="-145" dirty="0"/>
              <a:t>bir</a:t>
            </a:r>
            <a:r>
              <a:rPr spc="-140" dirty="0"/>
              <a:t> </a:t>
            </a:r>
            <a:r>
              <a:rPr spc="-110" dirty="0"/>
              <a:t>okul,</a:t>
            </a:r>
            <a:r>
              <a:rPr spc="-140" dirty="0"/>
              <a:t> </a:t>
            </a:r>
            <a:r>
              <a:rPr spc="-65" dirty="0"/>
              <a:t>öğrenciler</a:t>
            </a:r>
            <a:r>
              <a:rPr spc="-135" dirty="0"/>
              <a:t> </a:t>
            </a:r>
            <a:r>
              <a:rPr spc="-20" dirty="0"/>
              <a:t>liseden</a:t>
            </a:r>
            <a:r>
              <a:rPr spc="-140" dirty="0"/>
              <a:t> </a:t>
            </a:r>
            <a:r>
              <a:rPr dirty="0"/>
              <a:t>mezun</a:t>
            </a:r>
            <a:r>
              <a:rPr spc="-140" dirty="0"/>
              <a:t> </a:t>
            </a:r>
            <a:r>
              <a:rPr spc="-75" dirty="0"/>
              <a:t>olduktan</a:t>
            </a:r>
            <a:r>
              <a:rPr spc="-140" dirty="0"/>
              <a:t> </a:t>
            </a:r>
            <a:r>
              <a:rPr dirty="0"/>
              <a:t>sonra</a:t>
            </a:r>
            <a:r>
              <a:rPr spc="-140" dirty="0"/>
              <a:t> </a:t>
            </a:r>
            <a:r>
              <a:rPr spc="-10" dirty="0"/>
              <a:t>üniversiteye </a:t>
            </a:r>
            <a:r>
              <a:rPr spc="-50" dirty="0"/>
              <a:t>gvitmeden</a:t>
            </a:r>
            <a:r>
              <a:rPr spc="-160" dirty="0"/>
              <a:t> </a:t>
            </a:r>
            <a:r>
              <a:rPr spc="-145" dirty="0"/>
              <a:t>bir</a:t>
            </a:r>
            <a:r>
              <a:rPr spc="-155" dirty="0"/>
              <a:t> </a:t>
            </a:r>
            <a:r>
              <a:rPr spc="-85" dirty="0"/>
              <a:t>işte</a:t>
            </a:r>
            <a:r>
              <a:rPr spc="-160" dirty="0"/>
              <a:t> </a:t>
            </a:r>
            <a:r>
              <a:rPr spc="-45" dirty="0"/>
              <a:t>çalışabilirler.</a:t>
            </a:r>
          </a:p>
          <a:p>
            <a:pPr marL="12700" marR="554990">
              <a:lnSpc>
                <a:spcPct val="125000"/>
              </a:lnSpc>
            </a:pPr>
            <a:r>
              <a:rPr dirty="0"/>
              <a:t>Okulda</a:t>
            </a:r>
            <a:r>
              <a:rPr spc="-95" dirty="0"/>
              <a:t> </a:t>
            </a:r>
            <a:r>
              <a:rPr dirty="0"/>
              <a:t>pansiyon</a:t>
            </a:r>
            <a:r>
              <a:rPr spc="-90" dirty="0"/>
              <a:t> </a:t>
            </a:r>
            <a:r>
              <a:rPr dirty="0"/>
              <a:t>spor</a:t>
            </a:r>
            <a:r>
              <a:rPr spc="-90" dirty="0"/>
              <a:t> </a:t>
            </a:r>
            <a:r>
              <a:rPr dirty="0"/>
              <a:t>salonu</a:t>
            </a:r>
            <a:r>
              <a:rPr spc="-90" dirty="0"/>
              <a:t> </a:t>
            </a:r>
            <a:r>
              <a:rPr spc="-80" dirty="0"/>
              <a:t>bulunmakta.</a:t>
            </a:r>
            <a:r>
              <a:rPr spc="-90" dirty="0"/>
              <a:t> </a:t>
            </a:r>
            <a:r>
              <a:rPr spc="285" dirty="0"/>
              <a:t>TASEV</a:t>
            </a:r>
            <a:r>
              <a:rPr spc="-90" dirty="0"/>
              <a:t> </a:t>
            </a:r>
            <a:r>
              <a:rPr spc="-60" dirty="0"/>
              <a:t>ayakkabıcılık</a:t>
            </a:r>
            <a:r>
              <a:rPr spc="-90" dirty="0"/>
              <a:t> </a:t>
            </a:r>
            <a:r>
              <a:rPr spc="-50" dirty="0"/>
              <a:t>alanındaki</a:t>
            </a:r>
            <a:r>
              <a:rPr spc="-90" dirty="0"/>
              <a:t> </a:t>
            </a:r>
            <a:r>
              <a:rPr spc="-10" dirty="0"/>
              <a:t>öğrencilere </a:t>
            </a:r>
            <a:r>
              <a:rPr dirty="0"/>
              <a:t>dokuzuncu</a:t>
            </a:r>
            <a:r>
              <a:rPr spc="-145" dirty="0"/>
              <a:t> </a:t>
            </a:r>
            <a:r>
              <a:rPr spc="-100" dirty="0"/>
              <a:t>sınıftan</a:t>
            </a:r>
            <a:r>
              <a:rPr spc="-145" dirty="0"/>
              <a:t> </a:t>
            </a:r>
            <a:r>
              <a:rPr spc="-120" dirty="0"/>
              <a:t>itibaren</a:t>
            </a:r>
            <a:r>
              <a:rPr spc="-140" dirty="0"/>
              <a:t> </a:t>
            </a:r>
            <a:r>
              <a:rPr dirty="0"/>
              <a:t>asgari</a:t>
            </a:r>
            <a:r>
              <a:rPr spc="-145" dirty="0"/>
              <a:t> </a:t>
            </a:r>
            <a:r>
              <a:rPr spc="-120" dirty="0"/>
              <a:t>ücretin</a:t>
            </a:r>
            <a:r>
              <a:rPr spc="-145" dirty="0"/>
              <a:t> </a:t>
            </a:r>
            <a:r>
              <a:rPr spc="120" dirty="0"/>
              <a:t>%10’u</a:t>
            </a:r>
            <a:r>
              <a:rPr spc="-140" dirty="0"/>
              <a:t> </a:t>
            </a:r>
            <a:r>
              <a:rPr spc="-10" dirty="0"/>
              <a:t>kadar</a:t>
            </a:r>
            <a:r>
              <a:rPr spc="-145" dirty="0"/>
              <a:t> </a:t>
            </a:r>
            <a:r>
              <a:rPr dirty="0"/>
              <a:t>burs</a:t>
            </a:r>
            <a:r>
              <a:rPr spc="-140" dirty="0"/>
              <a:t> </a:t>
            </a:r>
            <a:r>
              <a:rPr spc="-70" dirty="0"/>
              <a:t>imkanı</a:t>
            </a:r>
            <a:r>
              <a:rPr spc="-145" dirty="0"/>
              <a:t> </a:t>
            </a:r>
            <a:r>
              <a:rPr dirty="0"/>
              <a:t>sağlamakta</a:t>
            </a:r>
            <a:r>
              <a:rPr spc="-145" dirty="0"/>
              <a:t> </a:t>
            </a:r>
            <a:r>
              <a:rPr dirty="0"/>
              <a:t>ve</a:t>
            </a:r>
            <a:r>
              <a:rPr spc="-140" dirty="0"/>
              <a:t> </a:t>
            </a:r>
            <a:r>
              <a:rPr spc="-20" dirty="0"/>
              <a:t>burs </a:t>
            </a:r>
            <a:r>
              <a:rPr spc="-70" dirty="0"/>
              <a:t>öğrencilerin</a:t>
            </a:r>
            <a:r>
              <a:rPr spc="-135" dirty="0"/>
              <a:t> </a:t>
            </a:r>
            <a:r>
              <a:rPr dirty="0"/>
              <a:t>ders</a:t>
            </a:r>
            <a:r>
              <a:rPr spc="-135" dirty="0"/>
              <a:t> </a:t>
            </a:r>
            <a:r>
              <a:rPr dirty="0"/>
              <a:t>başarısına</a:t>
            </a:r>
            <a:r>
              <a:rPr spc="-135" dirty="0"/>
              <a:t> </a:t>
            </a:r>
            <a:r>
              <a:rPr dirty="0"/>
              <a:t>göre</a:t>
            </a:r>
            <a:r>
              <a:rPr spc="-135" dirty="0"/>
              <a:t> </a:t>
            </a:r>
            <a:r>
              <a:rPr dirty="0"/>
              <a:t>onuncu</a:t>
            </a:r>
            <a:r>
              <a:rPr spc="-135" dirty="0"/>
              <a:t> </a:t>
            </a:r>
            <a:r>
              <a:rPr spc="-120" dirty="0"/>
              <a:t>sınıfta</a:t>
            </a:r>
            <a:r>
              <a:rPr spc="-130" dirty="0"/>
              <a:t> </a:t>
            </a:r>
            <a:r>
              <a:rPr spc="95" dirty="0"/>
              <a:t>70</a:t>
            </a:r>
            <a:r>
              <a:rPr spc="-135" dirty="0"/>
              <a:t> </a:t>
            </a:r>
            <a:r>
              <a:rPr spc="-90" dirty="0"/>
              <a:t>ortalamayı</a:t>
            </a:r>
            <a:r>
              <a:rPr spc="-135" dirty="0"/>
              <a:t> </a:t>
            </a:r>
            <a:r>
              <a:rPr spc="-25" dirty="0"/>
              <a:t>geçenlere</a:t>
            </a:r>
            <a:r>
              <a:rPr spc="-135" dirty="0"/>
              <a:t> </a:t>
            </a:r>
            <a:r>
              <a:rPr spc="195" dirty="0"/>
              <a:t>%11,</a:t>
            </a:r>
            <a:r>
              <a:rPr spc="-135" dirty="0"/>
              <a:t> </a:t>
            </a:r>
            <a:r>
              <a:rPr dirty="0"/>
              <a:t>on</a:t>
            </a:r>
            <a:r>
              <a:rPr spc="-130" dirty="0"/>
              <a:t> </a:t>
            </a:r>
            <a:r>
              <a:rPr spc="-10" dirty="0"/>
              <a:t>birinci </a:t>
            </a:r>
            <a:r>
              <a:rPr spc="-120" dirty="0"/>
              <a:t>sınıfta</a:t>
            </a:r>
            <a:r>
              <a:rPr spc="-165" dirty="0"/>
              <a:t> </a:t>
            </a:r>
            <a:r>
              <a:rPr spc="95" dirty="0"/>
              <a:t>85</a:t>
            </a:r>
            <a:r>
              <a:rPr spc="-165" dirty="0"/>
              <a:t> </a:t>
            </a:r>
            <a:r>
              <a:rPr spc="-90" dirty="0"/>
              <a:t>ortalamayı</a:t>
            </a:r>
            <a:r>
              <a:rPr spc="-165" dirty="0"/>
              <a:t> </a:t>
            </a:r>
            <a:r>
              <a:rPr spc="-25" dirty="0"/>
              <a:t>geçenlere</a:t>
            </a:r>
            <a:r>
              <a:rPr spc="-160" dirty="0"/>
              <a:t> </a:t>
            </a:r>
            <a:r>
              <a:rPr spc="365" dirty="0"/>
              <a:t>%12</a:t>
            </a:r>
            <a:r>
              <a:rPr spc="-165" dirty="0"/>
              <a:t> </a:t>
            </a:r>
            <a:r>
              <a:rPr spc="-20" dirty="0"/>
              <a:t>şeklinde</a:t>
            </a:r>
            <a:r>
              <a:rPr spc="-165" dirty="0"/>
              <a:t> </a:t>
            </a:r>
            <a:r>
              <a:rPr spc="-100" dirty="0"/>
              <a:t>artış</a:t>
            </a:r>
            <a:r>
              <a:rPr spc="-165" dirty="0"/>
              <a:t> </a:t>
            </a:r>
            <a:r>
              <a:rPr spc="-10" dirty="0"/>
              <a:t>göstermektedir.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3364" y="641217"/>
            <a:ext cx="782701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10" dirty="0">
                <a:latin typeface="Arial Black"/>
                <a:cs typeface="Arial Black"/>
              </a:rPr>
              <a:t>TASEV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38200" y="2400300"/>
            <a:ext cx="16256000" cy="401509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Çıraklık eğitimi 3 yıl sürer. Bu süreçte en az asgari ücretin %30’u kadar maaş verilir.</a:t>
            </a:r>
          </a:p>
          <a:p>
            <a:pPr algn="just" fontAlgn="b">
              <a:lnSpc>
                <a:spcPct val="115000"/>
              </a:lnSpc>
              <a:spcAft>
                <a:spcPts val="750"/>
              </a:spcAft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Üçüncü yılın sonunda öğrenciler kalfalık sınavına alınır. Başarılı olanlara kalfalık belgesi verilir.</a:t>
            </a:r>
          </a:p>
          <a:p>
            <a:pPr algn="just" fontAlgn="b">
              <a:lnSpc>
                <a:spcPct val="115000"/>
              </a:lnSpc>
              <a:spcAft>
                <a:spcPts val="750"/>
              </a:spcAft>
              <a:buFont typeface="Arial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Kalfalık eğitimi 1 yıl sürer. Bu süreçte asgari ücretin en az %50’si kadar maaş verilir.</a:t>
            </a:r>
          </a:p>
          <a:p>
            <a:pPr algn="just" fontAlgn="b">
              <a:lnSpc>
                <a:spcPct val="115000"/>
              </a:lnSpc>
              <a:spcAft>
                <a:spcPts val="750"/>
              </a:spcAft>
              <a:buFont typeface="Arial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Dördüncü yılın sonunda öğrenciler ustalık sınavına alınır. Başarılı olanlara ustalık belgesi verilir. Böylece kendi iş yerlerini açabilirler.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001000" y="9029700"/>
            <a:ext cx="91440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İkitelli Ortaokulu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1785663"/>
            <a:ext cx="16256000" cy="6865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5130">
              <a:lnSpc>
                <a:spcPct val="125000"/>
              </a:lnSpc>
              <a:spcBef>
                <a:spcPts val="100"/>
              </a:spcBef>
            </a:pPr>
            <a:r>
              <a:rPr spc="60" dirty="0"/>
              <a:t>Anne</a:t>
            </a:r>
            <a:r>
              <a:rPr spc="-140" dirty="0"/>
              <a:t> </a:t>
            </a:r>
            <a:r>
              <a:rPr dirty="0"/>
              <a:t>baba</a:t>
            </a:r>
            <a:r>
              <a:rPr spc="-135" dirty="0"/>
              <a:t> </a:t>
            </a:r>
            <a:r>
              <a:rPr spc="-30" dirty="0"/>
              <a:t>kaybı</a:t>
            </a:r>
            <a:r>
              <a:rPr spc="-135" dirty="0"/>
              <a:t> </a:t>
            </a:r>
            <a:r>
              <a:rPr spc="65" dirty="0"/>
              <a:t>yaşayan</a:t>
            </a:r>
            <a:r>
              <a:rPr spc="-135" dirty="0"/>
              <a:t> </a:t>
            </a:r>
            <a:r>
              <a:rPr spc="-55" dirty="0"/>
              <a:t>öğrencilere</a:t>
            </a:r>
            <a:r>
              <a:rPr spc="-135" dirty="0"/>
              <a:t> </a:t>
            </a:r>
            <a:r>
              <a:rPr dirty="0"/>
              <a:t>de</a:t>
            </a:r>
            <a:r>
              <a:rPr spc="-135" dirty="0"/>
              <a:t> </a:t>
            </a:r>
            <a:r>
              <a:rPr dirty="0"/>
              <a:t>burs</a:t>
            </a:r>
            <a:r>
              <a:rPr spc="-135" dirty="0"/>
              <a:t> </a:t>
            </a:r>
            <a:r>
              <a:rPr spc="-130" dirty="0"/>
              <a:t>verilmektedir.</a:t>
            </a:r>
            <a:r>
              <a:rPr spc="-135" dirty="0"/>
              <a:t> </a:t>
            </a:r>
            <a:r>
              <a:rPr dirty="0"/>
              <a:t>Okulun</a:t>
            </a:r>
            <a:r>
              <a:rPr spc="-135" dirty="0"/>
              <a:t> </a:t>
            </a:r>
            <a:r>
              <a:rPr dirty="0"/>
              <a:t>yemekhanesi</a:t>
            </a:r>
            <a:r>
              <a:rPr spc="-135" dirty="0"/>
              <a:t> </a:t>
            </a:r>
            <a:r>
              <a:rPr spc="-20" dirty="0"/>
              <a:t>uygun </a:t>
            </a:r>
            <a:r>
              <a:rPr spc="-175" dirty="0"/>
              <a:t>fiyatlıdır</a:t>
            </a:r>
            <a:r>
              <a:rPr spc="-160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70" dirty="0"/>
              <a:t>yemekler</a:t>
            </a:r>
            <a:r>
              <a:rPr spc="-160" dirty="0"/>
              <a:t> </a:t>
            </a:r>
            <a:r>
              <a:rPr spc="-85" dirty="0"/>
              <a:t>güzeldir.</a:t>
            </a:r>
            <a:r>
              <a:rPr spc="-160" dirty="0"/>
              <a:t> </a:t>
            </a:r>
            <a:r>
              <a:rPr spc="65" dirty="0"/>
              <a:t>Maddi</a:t>
            </a:r>
            <a:r>
              <a:rPr spc="-155" dirty="0"/>
              <a:t> </a:t>
            </a:r>
            <a:r>
              <a:rPr spc="-65" dirty="0"/>
              <a:t>zorluk</a:t>
            </a:r>
            <a:r>
              <a:rPr spc="-160" dirty="0"/>
              <a:t> </a:t>
            </a:r>
            <a:r>
              <a:rPr spc="65" dirty="0"/>
              <a:t>yaşayan</a:t>
            </a:r>
            <a:r>
              <a:rPr spc="-160" dirty="0"/>
              <a:t> </a:t>
            </a:r>
            <a:r>
              <a:rPr spc="-65" dirty="0"/>
              <a:t>öğrenciler</a:t>
            </a:r>
            <a:r>
              <a:rPr spc="-160" dirty="0"/>
              <a:t> </a:t>
            </a:r>
            <a:r>
              <a:rPr spc="-65" dirty="0"/>
              <a:t>ücretsiz</a:t>
            </a:r>
            <a:r>
              <a:rPr spc="-155" dirty="0"/>
              <a:t> </a:t>
            </a:r>
            <a:r>
              <a:rPr dirty="0"/>
              <a:t>yemek</a:t>
            </a:r>
            <a:r>
              <a:rPr spc="-160" dirty="0"/>
              <a:t> </a:t>
            </a:r>
            <a:r>
              <a:rPr spc="-20" dirty="0"/>
              <a:t>yeme hakkına</a:t>
            </a:r>
            <a:r>
              <a:rPr spc="-185" dirty="0"/>
              <a:t> </a:t>
            </a:r>
            <a:r>
              <a:rPr spc="-10" dirty="0"/>
              <a:t>sahiptir.</a:t>
            </a:r>
          </a:p>
          <a:p>
            <a:pPr marL="12700" marR="5080">
              <a:lnSpc>
                <a:spcPct val="125000"/>
              </a:lnSpc>
            </a:pPr>
            <a:r>
              <a:rPr spc="-105" dirty="0"/>
              <a:t>Yurt</a:t>
            </a:r>
            <a:r>
              <a:rPr spc="-175" dirty="0"/>
              <a:t> </a:t>
            </a:r>
            <a:r>
              <a:rPr dirty="0"/>
              <a:t>dışına</a:t>
            </a:r>
            <a:r>
              <a:rPr spc="-175" dirty="0"/>
              <a:t> </a:t>
            </a:r>
            <a:r>
              <a:rPr spc="-30" dirty="0"/>
              <a:t>örneğin</a:t>
            </a:r>
            <a:r>
              <a:rPr spc="-175" dirty="0"/>
              <a:t> </a:t>
            </a:r>
            <a:r>
              <a:rPr spc="-114" dirty="0"/>
              <a:t>İtalya’ya</a:t>
            </a:r>
            <a:r>
              <a:rPr spc="-170" dirty="0"/>
              <a:t> </a:t>
            </a:r>
            <a:r>
              <a:rPr spc="-140" dirty="0"/>
              <a:t>staj</a:t>
            </a:r>
            <a:r>
              <a:rPr spc="-175" dirty="0"/>
              <a:t> </a:t>
            </a:r>
            <a:r>
              <a:rPr spc="-55" dirty="0"/>
              <a:t>amaçlı</a:t>
            </a:r>
            <a:r>
              <a:rPr spc="-175" dirty="0"/>
              <a:t> </a:t>
            </a:r>
            <a:r>
              <a:rPr spc="-20" dirty="0"/>
              <a:t>öğrenci</a:t>
            </a:r>
            <a:r>
              <a:rPr spc="-175" dirty="0"/>
              <a:t> </a:t>
            </a:r>
            <a:r>
              <a:rPr spc="-95" dirty="0"/>
              <a:t>gönderilmektedir.</a:t>
            </a:r>
            <a:r>
              <a:rPr spc="-170" dirty="0"/>
              <a:t> </a:t>
            </a:r>
            <a:r>
              <a:rPr spc="-45" dirty="0"/>
              <a:t>Dil</a:t>
            </a:r>
            <a:r>
              <a:rPr spc="-175" dirty="0"/>
              <a:t> </a:t>
            </a:r>
            <a:r>
              <a:rPr spc="-10" dirty="0"/>
              <a:t>sınavı</a:t>
            </a:r>
            <a:r>
              <a:rPr spc="-175" dirty="0"/>
              <a:t> </a:t>
            </a:r>
            <a:r>
              <a:rPr dirty="0"/>
              <a:t>ve</a:t>
            </a:r>
            <a:r>
              <a:rPr spc="-175" dirty="0"/>
              <a:t> </a:t>
            </a:r>
            <a:r>
              <a:rPr spc="-10" dirty="0"/>
              <a:t>mesleki </a:t>
            </a:r>
            <a:r>
              <a:rPr dirty="0"/>
              <a:t>sınavdan</a:t>
            </a:r>
            <a:r>
              <a:rPr spc="-120" dirty="0"/>
              <a:t> </a:t>
            </a:r>
            <a:r>
              <a:rPr dirty="0"/>
              <a:t>geçerek</a:t>
            </a:r>
            <a:r>
              <a:rPr spc="-120" dirty="0"/>
              <a:t> </a:t>
            </a:r>
            <a:r>
              <a:rPr spc="-65" dirty="0"/>
              <a:t>öğrenciler</a:t>
            </a:r>
            <a:r>
              <a:rPr spc="-120" dirty="0"/>
              <a:t> </a:t>
            </a:r>
            <a:r>
              <a:rPr dirty="0"/>
              <a:t>hak</a:t>
            </a:r>
            <a:r>
              <a:rPr spc="-120" dirty="0"/>
              <a:t> </a:t>
            </a:r>
            <a:r>
              <a:rPr spc="-65" dirty="0"/>
              <a:t>kazanmaktadır.</a:t>
            </a:r>
            <a:r>
              <a:rPr spc="-120" dirty="0"/>
              <a:t> </a:t>
            </a:r>
            <a:r>
              <a:rPr dirty="0"/>
              <a:t>Ayakkabı</a:t>
            </a:r>
            <a:r>
              <a:rPr spc="-114" dirty="0"/>
              <a:t> </a:t>
            </a:r>
            <a:r>
              <a:rPr spc="-120" dirty="0"/>
              <a:t>atölyeleri </a:t>
            </a:r>
            <a:r>
              <a:rPr spc="-70" dirty="0"/>
              <a:t>normal</a:t>
            </a:r>
            <a:r>
              <a:rPr spc="-120" dirty="0"/>
              <a:t> </a:t>
            </a:r>
            <a:r>
              <a:rPr spc="-10" dirty="0"/>
              <a:t>standartların </a:t>
            </a:r>
            <a:r>
              <a:rPr spc="-90" dirty="0"/>
              <a:t>üzerindedir.</a:t>
            </a:r>
            <a:r>
              <a:rPr spc="-165" dirty="0"/>
              <a:t> </a:t>
            </a:r>
            <a:r>
              <a:rPr spc="-70" dirty="0"/>
              <a:t>Atölyelerde</a:t>
            </a:r>
            <a:r>
              <a:rPr spc="-160" dirty="0"/>
              <a:t> </a:t>
            </a:r>
            <a:r>
              <a:rPr spc="-10" dirty="0"/>
              <a:t>ayakkabı</a:t>
            </a:r>
            <a:r>
              <a:rPr spc="-160" dirty="0"/>
              <a:t> üretimi </a:t>
            </a:r>
            <a:r>
              <a:rPr spc="-105" dirty="0"/>
              <a:t>yapılmaktadır.</a:t>
            </a:r>
            <a:r>
              <a:rPr spc="-160" dirty="0"/>
              <a:t> </a:t>
            </a:r>
            <a:r>
              <a:rPr spc="-85" dirty="0"/>
              <a:t>Türkiye’de</a:t>
            </a:r>
            <a:r>
              <a:rPr spc="-160" dirty="0"/>
              <a:t> </a:t>
            </a:r>
            <a:r>
              <a:rPr spc="95" dirty="0"/>
              <a:t>50</a:t>
            </a:r>
            <a:r>
              <a:rPr spc="-160" dirty="0"/>
              <a:t> </a:t>
            </a:r>
            <a:r>
              <a:rPr spc="-20" dirty="0"/>
              <a:t>okulda</a:t>
            </a:r>
            <a:r>
              <a:rPr spc="-160" dirty="0"/>
              <a:t> </a:t>
            </a:r>
            <a:r>
              <a:rPr spc="-25" dirty="0"/>
              <a:t>bulunan</a:t>
            </a:r>
            <a:r>
              <a:rPr spc="-160" dirty="0"/>
              <a:t> </a:t>
            </a:r>
            <a:r>
              <a:rPr spc="-20" dirty="0"/>
              <a:t>arge </a:t>
            </a:r>
            <a:r>
              <a:rPr spc="-10" dirty="0"/>
              <a:t>ayakkabı</a:t>
            </a:r>
            <a:r>
              <a:rPr spc="-125" dirty="0"/>
              <a:t> </a:t>
            </a:r>
            <a:r>
              <a:rPr spc="-90" dirty="0"/>
              <a:t>tarayıcısı</a:t>
            </a:r>
            <a:r>
              <a:rPr spc="-125" dirty="0"/>
              <a:t> </a:t>
            </a:r>
            <a:r>
              <a:rPr spc="-20" dirty="0"/>
              <a:t>bulunmaktadır.</a:t>
            </a:r>
          </a:p>
          <a:p>
            <a:pPr marL="12700" marR="13970">
              <a:lnSpc>
                <a:spcPct val="125000"/>
              </a:lnSpc>
            </a:pPr>
            <a:r>
              <a:rPr spc="-10" dirty="0"/>
              <a:t>Alanında</a:t>
            </a:r>
            <a:r>
              <a:rPr spc="-160" dirty="0"/>
              <a:t> </a:t>
            </a:r>
            <a:r>
              <a:rPr dirty="0"/>
              <a:t>uzman</a:t>
            </a:r>
            <a:r>
              <a:rPr spc="-155" dirty="0"/>
              <a:t> </a:t>
            </a:r>
            <a:r>
              <a:rPr spc="-80" dirty="0"/>
              <a:t>öğretmenler</a:t>
            </a:r>
            <a:r>
              <a:rPr spc="-155" dirty="0"/>
              <a:t> </a:t>
            </a:r>
            <a:r>
              <a:rPr spc="-114" dirty="0"/>
              <a:t>eğitim</a:t>
            </a:r>
            <a:r>
              <a:rPr spc="-155" dirty="0"/>
              <a:t> </a:t>
            </a:r>
            <a:r>
              <a:rPr spc="-114" dirty="0"/>
              <a:t>vermektedir.</a:t>
            </a:r>
            <a:r>
              <a:rPr spc="-155" dirty="0"/>
              <a:t> </a:t>
            </a:r>
            <a:r>
              <a:rPr spc="-105" dirty="0"/>
              <a:t>Yurt</a:t>
            </a:r>
            <a:r>
              <a:rPr spc="-160" dirty="0"/>
              <a:t> </a:t>
            </a:r>
            <a:r>
              <a:rPr dirty="0"/>
              <a:t>dışından</a:t>
            </a:r>
            <a:r>
              <a:rPr spc="-155" dirty="0"/>
              <a:t> </a:t>
            </a:r>
            <a:r>
              <a:rPr spc="-65" dirty="0"/>
              <a:t>alınan</a:t>
            </a:r>
            <a:r>
              <a:rPr spc="-155" dirty="0"/>
              <a:t> </a:t>
            </a:r>
            <a:r>
              <a:rPr spc="-145" dirty="0"/>
              <a:t>teknolojiler</a:t>
            </a:r>
            <a:r>
              <a:rPr spc="-155" dirty="0"/>
              <a:t> </a:t>
            </a:r>
            <a:r>
              <a:rPr spc="-10" dirty="0"/>
              <a:t>derslerde </a:t>
            </a:r>
            <a:r>
              <a:rPr spc="-120" dirty="0"/>
              <a:t>kullanılmaktadır.</a:t>
            </a:r>
            <a:r>
              <a:rPr spc="-155" dirty="0"/>
              <a:t> </a:t>
            </a:r>
            <a:r>
              <a:rPr spc="285" dirty="0"/>
              <a:t>TASEV</a:t>
            </a:r>
            <a:r>
              <a:rPr spc="-150" dirty="0"/>
              <a:t> </a:t>
            </a:r>
            <a:r>
              <a:rPr spc="-70" dirty="0"/>
              <a:t>mezunlarının</a:t>
            </a:r>
            <a:r>
              <a:rPr spc="-150" dirty="0"/>
              <a:t> </a:t>
            </a:r>
            <a:r>
              <a:rPr dirty="0"/>
              <a:t>iş</a:t>
            </a:r>
            <a:r>
              <a:rPr spc="-150" dirty="0"/>
              <a:t> </a:t>
            </a:r>
            <a:r>
              <a:rPr spc="-40" dirty="0"/>
              <a:t>bulma</a:t>
            </a:r>
            <a:r>
              <a:rPr spc="-155" dirty="0"/>
              <a:t> </a:t>
            </a:r>
            <a:r>
              <a:rPr spc="-70" dirty="0"/>
              <a:t>oranı</a:t>
            </a:r>
            <a:r>
              <a:rPr spc="-150" dirty="0"/>
              <a:t> </a:t>
            </a:r>
            <a:r>
              <a:rPr spc="240" dirty="0"/>
              <a:t>%40-</a:t>
            </a:r>
            <a:r>
              <a:rPr spc="95" dirty="0"/>
              <a:t>50</a:t>
            </a:r>
            <a:r>
              <a:rPr spc="-150" dirty="0"/>
              <a:t> </a:t>
            </a:r>
            <a:r>
              <a:rPr spc="-80" dirty="0"/>
              <a:t>oranındadır.</a:t>
            </a:r>
            <a:r>
              <a:rPr spc="-150" dirty="0"/>
              <a:t> </a:t>
            </a:r>
            <a:r>
              <a:rPr spc="-10" dirty="0"/>
              <a:t>Türkiye’de </a:t>
            </a:r>
            <a:r>
              <a:rPr spc="-60" dirty="0"/>
              <a:t>ayakkabıcılık</a:t>
            </a:r>
            <a:r>
              <a:rPr spc="-160" dirty="0"/>
              <a:t> </a:t>
            </a:r>
            <a:r>
              <a:rPr spc="-30" dirty="0"/>
              <a:t>alanında</a:t>
            </a:r>
            <a:r>
              <a:rPr spc="-160" dirty="0"/>
              <a:t> </a:t>
            </a:r>
            <a:r>
              <a:rPr spc="-140" dirty="0"/>
              <a:t>tek</a:t>
            </a:r>
            <a:r>
              <a:rPr spc="-160" dirty="0"/>
              <a:t> </a:t>
            </a:r>
            <a:r>
              <a:rPr spc="-90" dirty="0"/>
              <a:t>okuldur.</a:t>
            </a:r>
            <a:r>
              <a:rPr spc="-160" dirty="0"/>
              <a:t> </a:t>
            </a:r>
            <a:r>
              <a:rPr dirty="0"/>
              <a:t>Okulun</a:t>
            </a:r>
            <a:r>
              <a:rPr spc="-160" dirty="0"/>
              <a:t> </a:t>
            </a:r>
            <a:r>
              <a:rPr spc="-50" dirty="0"/>
              <a:t>içerisinde</a:t>
            </a:r>
            <a:r>
              <a:rPr spc="-155" dirty="0"/>
              <a:t> </a:t>
            </a:r>
            <a:r>
              <a:rPr spc="-145" dirty="0"/>
              <a:t>bir</a:t>
            </a:r>
            <a:r>
              <a:rPr spc="-160" dirty="0"/>
              <a:t> </a:t>
            </a:r>
            <a:r>
              <a:rPr spc="-10" dirty="0"/>
              <a:t>ayakkabı</a:t>
            </a:r>
            <a:r>
              <a:rPr spc="-160" dirty="0"/>
              <a:t> </a:t>
            </a:r>
            <a:r>
              <a:rPr spc="50" dirty="0"/>
              <a:t>mağazası</a:t>
            </a:r>
            <a:r>
              <a:rPr spc="-160" dirty="0"/>
              <a:t> </a:t>
            </a:r>
            <a:r>
              <a:rPr spc="-10" dirty="0"/>
              <a:t>vardır.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110" dirty="0"/>
              <a:t>Üretilen</a:t>
            </a:r>
            <a:r>
              <a:rPr spc="-175" dirty="0"/>
              <a:t> </a:t>
            </a:r>
            <a:r>
              <a:rPr spc="-20" dirty="0"/>
              <a:t>bazı</a:t>
            </a:r>
            <a:r>
              <a:rPr spc="-175" dirty="0"/>
              <a:t> </a:t>
            </a:r>
            <a:r>
              <a:rPr spc="-45" dirty="0"/>
              <a:t>ayakkabılar</a:t>
            </a:r>
            <a:r>
              <a:rPr spc="-175" dirty="0"/>
              <a:t> </a:t>
            </a:r>
            <a:r>
              <a:rPr spc="-35" dirty="0"/>
              <a:t>okulun</a:t>
            </a:r>
            <a:r>
              <a:rPr spc="-170" dirty="0"/>
              <a:t> </a:t>
            </a:r>
            <a:r>
              <a:rPr spc="-80" dirty="0"/>
              <a:t>öğretmenlerine</a:t>
            </a:r>
            <a:r>
              <a:rPr spc="-175" dirty="0"/>
              <a:t> </a:t>
            </a:r>
            <a:r>
              <a:rPr spc="-25" dirty="0"/>
              <a:t>hediye</a:t>
            </a:r>
            <a:r>
              <a:rPr spc="-175" dirty="0"/>
              <a:t> </a:t>
            </a:r>
            <a:r>
              <a:rPr spc="-25" dirty="0"/>
              <a:t>edilmektedir.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3364" y="641217"/>
            <a:ext cx="782701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710" dirty="0">
                <a:latin typeface="Arial Black"/>
                <a:cs typeface="Arial Black"/>
              </a:rPr>
              <a:t>Küçükçekmece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10" dirty="0">
                <a:latin typeface="Arial Black"/>
                <a:cs typeface="Arial Black"/>
              </a:rPr>
              <a:t>TASEV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90600" y="9525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KÜÇÜKÇEKMECE  NAHİT  MENTEŞE MTAL</a:t>
            </a:r>
            <a:endParaRPr lang="tr-TR" dirty="0"/>
          </a:p>
        </p:txBody>
      </p:sp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714500"/>
            <a:ext cx="8810624" cy="4114799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800600" y="6515100"/>
          <a:ext cx="89154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KEMALPAŞA 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 PUANI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40,11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2" y="2027676"/>
            <a:ext cx="15623540" cy="617348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200" spc="-25" dirty="0">
                <a:latin typeface="Trebuchet MS"/>
                <a:cs typeface="Trebuchet MS"/>
              </a:rPr>
              <a:t>Metal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teknolojileri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alanında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proje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okulu.</a:t>
            </a:r>
            <a:endParaRPr sz="3200">
              <a:latin typeface="Trebuchet MS"/>
              <a:cs typeface="Trebuchet MS"/>
            </a:endParaRPr>
          </a:p>
          <a:p>
            <a:pPr marL="12700" marR="61594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Pandemi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zamanında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maske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makinesi,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eğitim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seti,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105" dirty="0">
                <a:latin typeface="Trebuchet MS"/>
                <a:cs typeface="Trebuchet MS"/>
              </a:rPr>
              <a:t>soba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üretimi,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dezenfektan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üretimi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gibi </a:t>
            </a:r>
            <a:r>
              <a:rPr sz="3200" spc="-110" dirty="0">
                <a:latin typeface="Trebuchet MS"/>
                <a:cs typeface="Trebuchet MS"/>
              </a:rPr>
              <a:t>gelir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getiren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girişimlerde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bulunmuşlar.</a:t>
            </a:r>
            <a:endParaRPr sz="3200">
              <a:latin typeface="Trebuchet MS"/>
              <a:cs typeface="Trebuchet MS"/>
            </a:endParaRPr>
          </a:p>
          <a:p>
            <a:pPr marL="12700" marR="1189990">
              <a:lnSpc>
                <a:spcPct val="125000"/>
              </a:lnSpc>
            </a:pPr>
            <a:r>
              <a:rPr sz="3200" spc="-25" dirty="0">
                <a:latin typeface="Trebuchet MS"/>
                <a:cs typeface="Trebuchet MS"/>
              </a:rPr>
              <a:t>Metal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alanı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aynı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zamanda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sınavla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30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alıyor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(ortalama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240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puanla).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Sanayi </a:t>
            </a:r>
            <a:r>
              <a:rPr sz="3200" spc="-120" dirty="0">
                <a:latin typeface="Trebuchet MS"/>
                <a:cs typeface="Trebuchet MS"/>
              </a:rPr>
              <a:t>temsilcileri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Arnica,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Albaksan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(bakır),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Gümüşdağ,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Fakir,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Saruhan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Kimya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(Çorlu)..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10" dirty="0">
                <a:latin typeface="Trebuchet MS"/>
                <a:cs typeface="Trebuchet MS"/>
              </a:rPr>
              <a:t>Toplam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1400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öğrenci,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110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öğretmen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  <a:p>
            <a:pPr marL="12700" marR="7146925">
              <a:lnSpc>
                <a:spcPct val="125000"/>
              </a:lnSpc>
            </a:pPr>
            <a:r>
              <a:rPr sz="3200" spc="95" dirty="0">
                <a:latin typeface="Trebuchet MS"/>
                <a:cs typeface="Trebuchet MS"/>
              </a:rPr>
              <a:t>670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alıyor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(30’u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Metal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alanına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sınav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ile). </a:t>
            </a:r>
            <a:r>
              <a:rPr sz="3200" spc="-20" dirty="0">
                <a:latin typeface="Trebuchet MS"/>
                <a:cs typeface="Trebuchet MS"/>
              </a:rPr>
              <a:t>Hazır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giyim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birliği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anlaşmaları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-70" dirty="0">
                <a:latin typeface="Trebuchet MS"/>
                <a:cs typeface="Trebuchet MS"/>
              </a:rPr>
              <a:t>Staj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anlaşmalı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olduğu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yerler: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Mercedes,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Arçelik,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175" dirty="0">
                <a:latin typeface="Trebuchet MS"/>
                <a:cs typeface="Trebuchet MS"/>
              </a:rPr>
              <a:t>THY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Teknik,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Acıbadem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sağlık,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Kalekim, </a:t>
            </a:r>
            <a:r>
              <a:rPr sz="3200" spc="130" dirty="0">
                <a:latin typeface="Trebuchet MS"/>
                <a:cs typeface="Trebuchet MS"/>
              </a:rPr>
              <a:t>Çapa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229" dirty="0">
                <a:latin typeface="Trebuchet MS"/>
                <a:cs typeface="Trebuchet MS"/>
              </a:rPr>
              <a:t>tıp,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Elvan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165" dirty="0">
                <a:latin typeface="Trebuchet MS"/>
                <a:cs typeface="Trebuchet MS"/>
              </a:rPr>
              <a:t>gıda…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4669" y="641217"/>
            <a:ext cx="550418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Nahit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645" dirty="0">
                <a:latin typeface="Arial Black"/>
                <a:cs typeface="Arial Black"/>
              </a:rPr>
              <a:t>Menteşe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3" y="2961592"/>
            <a:ext cx="16198850" cy="4326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7260">
              <a:lnSpc>
                <a:spcPct val="125000"/>
              </a:lnSpc>
              <a:spcBef>
                <a:spcPts val="100"/>
              </a:spcBef>
            </a:pPr>
            <a:r>
              <a:rPr sz="3200" spc="70" dirty="0">
                <a:latin typeface="Trebuchet MS"/>
                <a:cs typeface="Trebuchet MS"/>
              </a:rPr>
              <a:t>·Mesem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bölümleri: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Bilişim</a:t>
            </a:r>
            <a:r>
              <a:rPr sz="3200" spc="-160" dirty="0">
                <a:latin typeface="Trebuchet MS"/>
                <a:cs typeface="Trebuchet MS"/>
              </a:rPr>
              <a:t> teknolojileri, </a:t>
            </a:r>
            <a:r>
              <a:rPr sz="3200" spc="-60" dirty="0">
                <a:latin typeface="Trebuchet MS"/>
                <a:cs typeface="Trebuchet MS"/>
              </a:rPr>
              <a:t>mobilya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iç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tasarım,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elektrik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elektronik,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kimya </a:t>
            </a:r>
            <a:r>
              <a:rPr sz="3200" spc="-90" dirty="0">
                <a:latin typeface="Trebuchet MS"/>
                <a:cs typeface="Trebuchet MS"/>
              </a:rPr>
              <a:t>teknolojileri.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-80" dirty="0">
                <a:latin typeface="Trebuchet MS"/>
                <a:cs typeface="Trebuchet MS"/>
              </a:rPr>
              <a:t>·Metal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teknolojileri,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bilişim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teknolojileri,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elektrik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elektronik,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moda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tasarım,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kimya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teknolojileri, </a:t>
            </a:r>
            <a:r>
              <a:rPr sz="3200" spc="-30" dirty="0">
                <a:latin typeface="Trebuchet MS"/>
                <a:cs typeface="Trebuchet MS"/>
              </a:rPr>
              <a:t>inşaat</a:t>
            </a:r>
            <a:r>
              <a:rPr sz="3200" spc="-160" dirty="0">
                <a:latin typeface="Trebuchet MS"/>
                <a:cs typeface="Trebuchet MS"/>
              </a:rPr>
              <a:t> teknolojileri, </a:t>
            </a:r>
            <a:r>
              <a:rPr sz="3200" spc="-60" dirty="0">
                <a:latin typeface="Trebuchet MS"/>
                <a:cs typeface="Trebuchet MS"/>
              </a:rPr>
              <a:t>mobilya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iç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tasarım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alanları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  <a:p>
            <a:pPr marL="12700" marR="6228080">
              <a:lnSpc>
                <a:spcPct val="125000"/>
              </a:lnSpc>
            </a:pPr>
            <a:r>
              <a:rPr sz="3200" spc="-80" dirty="0">
                <a:latin typeface="Trebuchet MS"/>
                <a:cs typeface="Trebuchet MS"/>
              </a:rPr>
              <a:t>·Metal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genelde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125" dirty="0">
                <a:latin typeface="Trebuchet MS"/>
                <a:cs typeface="Trebuchet MS"/>
              </a:rPr>
              <a:t>boş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kalıyor.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Çünkü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koşulları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ağır. </a:t>
            </a:r>
            <a:r>
              <a:rPr sz="3200" dirty="0">
                <a:latin typeface="Trebuchet MS"/>
                <a:cs typeface="Trebuchet MS"/>
              </a:rPr>
              <a:t>Kız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05" dirty="0">
                <a:latin typeface="Trebuchet MS"/>
                <a:cs typeface="Trebuchet MS"/>
              </a:rPr>
              <a:t> için </a:t>
            </a:r>
            <a:r>
              <a:rPr sz="3200" dirty="0">
                <a:latin typeface="Trebuchet MS"/>
                <a:cs typeface="Trebuchet MS"/>
              </a:rPr>
              <a:t>çok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uygun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olmadığını</a:t>
            </a:r>
            <a:r>
              <a:rPr sz="3200" spc="-105" dirty="0">
                <a:latin typeface="Trebuchet MS"/>
                <a:cs typeface="Trebuchet MS"/>
              </a:rPr>
              <a:t> belirtilmişitir.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85" dirty="0">
                <a:latin typeface="Trebuchet MS"/>
                <a:cs typeface="Trebuchet MS"/>
              </a:rPr>
              <a:t>·Bilişim</a:t>
            </a:r>
            <a:r>
              <a:rPr sz="3200" spc="-150" dirty="0">
                <a:latin typeface="Trebuchet MS"/>
                <a:cs typeface="Trebuchet MS"/>
              </a:rPr>
              <a:t> teknolojileri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alanında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yalnızca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yazılım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geliştirme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4669" y="641217"/>
            <a:ext cx="550418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15" dirty="0">
                <a:latin typeface="Arial Black"/>
                <a:cs typeface="Arial Black"/>
              </a:rPr>
              <a:t>Nahit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645" dirty="0">
                <a:latin typeface="Arial Black"/>
                <a:cs typeface="Arial Black"/>
              </a:rPr>
              <a:t>Menteşe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4600" y="495300"/>
            <a:ext cx="13411200" cy="615553"/>
          </a:xfrm>
        </p:spPr>
        <p:txBody>
          <a:bodyPr/>
          <a:lstStyle/>
          <a:p>
            <a:pPr algn="ctr"/>
            <a:r>
              <a:rPr lang="tr-TR" sz="4000" dirty="0" smtClean="0"/>
              <a:t>PAGEV PLASTİK TEKNOLOJİLERİ MTAL</a:t>
            </a:r>
            <a:endParaRPr lang="tr-TR" sz="4000" dirty="0"/>
          </a:p>
        </p:txBody>
      </p:sp>
      <p:pic>
        <p:nvPicPr>
          <p:cNvPr id="4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562100"/>
            <a:ext cx="8810624" cy="4114799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800600" y="6515100"/>
          <a:ext cx="89154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HALKALI MERKEZ  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3" y="2854887"/>
            <a:ext cx="16203931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spc="-10" dirty="0">
                <a:latin typeface="Trebuchet MS"/>
                <a:cs typeface="Trebuchet MS"/>
              </a:rPr>
              <a:t>Okuldaki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idari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sistemsel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değişiklerden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dolayı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daha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önceki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yıllara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göre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disiplin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35" dirty="0">
                <a:latin typeface="Trebuchet MS"/>
                <a:cs typeface="Trebuchet MS"/>
              </a:rPr>
              <a:t>konusunda </a:t>
            </a:r>
            <a:r>
              <a:rPr sz="3200" spc="-50" dirty="0">
                <a:latin typeface="Trebuchet MS"/>
                <a:cs typeface="Trebuchet MS"/>
              </a:rPr>
              <a:t>iyileşme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daha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huzurlu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okul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ortamı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var.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Velilerle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birliği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iletişim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arttığı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okul </a:t>
            </a:r>
            <a:r>
              <a:rPr sz="3200" dirty="0">
                <a:latin typeface="Trebuchet MS"/>
                <a:cs typeface="Trebuchet MS"/>
              </a:rPr>
              <a:t>başarısına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düzenine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katkı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sağladığı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düşünülüyor.</a:t>
            </a:r>
            <a:endParaRPr sz="3200">
              <a:latin typeface="Trebuchet MS"/>
              <a:cs typeface="Trebuchet MS"/>
            </a:endParaRPr>
          </a:p>
          <a:p>
            <a:pPr marL="12700" marR="1064260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vakıflar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firmalar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tarafından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desteklendiği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öğrenciler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olduklarında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iş </a:t>
            </a:r>
            <a:r>
              <a:rPr sz="3200" spc="-95" dirty="0">
                <a:latin typeface="Trebuchet MS"/>
                <a:cs typeface="Trebuchet MS"/>
              </a:rPr>
              <a:t>bulmaları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kolaylaşıyor.</a:t>
            </a:r>
            <a:endParaRPr sz="3200">
              <a:latin typeface="Trebuchet MS"/>
              <a:cs typeface="Trebuchet MS"/>
            </a:endParaRPr>
          </a:p>
          <a:p>
            <a:pPr marL="12700" marR="5612765">
              <a:lnSpc>
                <a:spcPct val="125000"/>
              </a:lnSpc>
            </a:pPr>
            <a:r>
              <a:rPr sz="3200" spc="-145" dirty="0">
                <a:latin typeface="Trebuchet MS"/>
                <a:cs typeface="Trebuchet MS"/>
              </a:rPr>
              <a:t>Nitelikli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firmalarla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nitelikli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bir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staj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dönemi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sağlanıyor. </a:t>
            </a:r>
            <a:r>
              <a:rPr sz="3200" dirty="0">
                <a:latin typeface="Trebuchet MS"/>
                <a:cs typeface="Trebuchet MS"/>
              </a:rPr>
              <a:t>Anadolu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teknik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programı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65" dirty="0">
                <a:latin typeface="Trebuchet MS"/>
                <a:cs typeface="Trebuchet MS"/>
              </a:rPr>
              <a:t>üniversiteye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hazırlık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sınıfları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2483" y="641217"/>
            <a:ext cx="856869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570" dirty="0">
                <a:latin typeface="Arial Black"/>
                <a:cs typeface="Arial Black"/>
              </a:rPr>
              <a:t>PAGEV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95" dirty="0">
                <a:latin typeface="Arial Black"/>
                <a:cs typeface="Arial Black"/>
              </a:rPr>
              <a:t>Plastik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560" dirty="0">
                <a:latin typeface="Arial Black"/>
                <a:cs typeface="Arial Black"/>
              </a:rPr>
              <a:t>Teknolojisi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1785663"/>
            <a:ext cx="16256000" cy="6021104"/>
          </a:xfrm>
          <a:prstGeom prst="rect">
            <a:avLst/>
          </a:prstGeom>
        </p:spPr>
        <p:txBody>
          <a:bodyPr vert="horz" wrap="square" lIns="0" tIns="451073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pc="390" dirty="0"/>
              <a:t>ERASMUS</a:t>
            </a:r>
            <a:r>
              <a:rPr spc="-140" dirty="0"/>
              <a:t> </a:t>
            </a:r>
            <a:r>
              <a:rPr spc="-85" dirty="0"/>
              <a:t>projesi</a:t>
            </a:r>
            <a:r>
              <a:rPr spc="-140" dirty="0"/>
              <a:t> </a:t>
            </a:r>
            <a:r>
              <a:rPr spc="-65" dirty="0"/>
              <a:t>uygulanıyor.</a:t>
            </a:r>
            <a:r>
              <a:rPr spc="-140" dirty="0"/>
              <a:t> </a:t>
            </a:r>
            <a:r>
              <a:rPr spc="280" dirty="0"/>
              <a:t>Şu</a:t>
            </a:r>
            <a:r>
              <a:rPr spc="-140" dirty="0"/>
              <a:t> </a:t>
            </a:r>
            <a:r>
              <a:rPr dirty="0"/>
              <a:t>an</a:t>
            </a:r>
            <a:r>
              <a:rPr spc="-140" dirty="0"/>
              <a:t> </a:t>
            </a:r>
            <a:r>
              <a:rPr dirty="0"/>
              <a:t>Romanya’da</a:t>
            </a:r>
            <a:r>
              <a:rPr spc="-140" dirty="0"/>
              <a:t> staj </a:t>
            </a:r>
            <a:r>
              <a:rPr dirty="0"/>
              <a:t>yapan</a:t>
            </a:r>
            <a:r>
              <a:rPr spc="-140" dirty="0"/>
              <a:t> </a:t>
            </a:r>
            <a:r>
              <a:rPr spc="-145" dirty="0"/>
              <a:t>bir</a:t>
            </a:r>
            <a:r>
              <a:rPr spc="-140" dirty="0"/>
              <a:t> </a:t>
            </a:r>
            <a:r>
              <a:rPr dirty="0"/>
              <a:t>grup</a:t>
            </a:r>
            <a:r>
              <a:rPr spc="-140" dirty="0"/>
              <a:t> </a:t>
            </a:r>
            <a:r>
              <a:rPr spc="-20" dirty="0"/>
              <a:t>öğrenci</a:t>
            </a:r>
            <a:r>
              <a:rPr spc="-140" dirty="0"/>
              <a:t> </a:t>
            </a:r>
            <a:r>
              <a:rPr spc="-114" dirty="0"/>
              <a:t>var.</a:t>
            </a:r>
            <a:r>
              <a:rPr spc="-140" dirty="0"/>
              <a:t> </a:t>
            </a:r>
            <a:r>
              <a:rPr spc="60" dirty="0"/>
              <a:t>Nisan </a:t>
            </a:r>
            <a:r>
              <a:rPr spc="-10" dirty="0"/>
              <a:t>ayında</a:t>
            </a:r>
            <a:r>
              <a:rPr spc="-165" dirty="0"/>
              <a:t> </a:t>
            </a:r>
            <a:r>
              <a:rPr dirty="0"/>
              <a:t>da</a:t>
            </a:r>
            <a:r>
              <a:rPr spc="-155" dirty="0"/>
              <a:t> </a:t>
            </a:r>
            <a:r>
              <a:rPr spc="-55" dirty="0"/>
              <a:t>yeni</a:t>
            </a:r>
            <a:r>
              <a:rPr spc="-150" dirty="0"/>
              <a:t> </a:t>
            </a:r>
            <a:r>
              <a:rPr spc="-145" dirty="0"/>
              <a:t>bir</a:t>
            </a:r>
            <a:r>
              <a:rPr spc="-155" dirty="0"/>
              <a:t> </a:t>
            </a:r>
            <a:r>
              <a:rPr spc="-10" dirty="0"/>
              <a:t>grubun</a:t>
            </a:r>
            <a:r>
              <a:rPr spc="-155" dirty="0"/>
              <a:t> </a:t>
            </a:r>
            <a:r>
              <a:rPr spc="-65" dirty="0"/>
              <a:t>gitmesi</a:t>
            </a:r>
            <a:r>
              <a:rPr spc="-150" dirty="0"/>
              <a:t> </a:t>
            </a:r>
            <a:r>
              <a:rPr spc="-10" dirty="0"/>
              <a:t>planlanıyor.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10" dirty="0"/>
              <a:t>Alanlar:</a:t>
            </a:r>
          </a:p>
          <a:p>
            <a:pPr marL="12700" marR="11032490">
              <a:lnSpc>
                <a:spcPct val="125000"/>
              </a:lnSpc>
            </a:pPr>
            <a:r>
              <a:rPr spc="-55" dirty="0"/>
              <a:t>1.Plastik</a:t>
            </a:r>
            <a:r>
              <a:rPr spc="-145" dirty="0"/>
              <a:t> </a:t>
            </a:r>
            <a:r>
              <a:rPr spc="-114" dirty="0"/>
              <a:t>Teknolojileri</a:t>
            </a:r>
            <a:r>
              <a:rPr spc="-140" dirty="0"/>
              <a:t> </a:t>
            </a:r>
            <a:r>
              <a:rPr spc="-10" dirty="0"/>
              <a:t>Alanı a)İşlem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50" dirty="0"/>
              <a:t>b)</a:t>
            </a:r>
            <a:r>
              <a:rPr spc="-190" dirty="0"/>
              <a:t> </a:t>
            </a:r>
            <a:r>
              <a:rPr spc="-10" dirty="0"/>
              <a:t>Kalıp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pc="-105" dirty="0"/>
              <a:t>2. </a:t>
            </a:r>
            <a:r>
              <a:rPr dirty="0"/>
              <a:t>Makine</a:t>
            </a:r>
            <a:r>
              <a:rPr spc="-100" dirty="0"/>
              <a:t> </a:t>
            </a:r>
            <a:r>
              <a:rPr dirty="0"/>
              <a:t>ve</a:t>
            </a:r>
            <a:r>
              <a:rPr spc="-100" dirty="0"/>
              <a:t> </a:t>
            </a:r>
            <a:r>
              <a:rPr dirty="0"/>
              <a:t>Tasarım</a:t>
            </a:r>
            <a:r>
              <a:rPr spc="-100" dirty="0"/>
              <a:t> </a:t>
            </a:r>
            <a:r>
              <a:rPr spc="-10" dirty="0"/>
              <a:t>Teknolojisi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/>
              <a:t>a)</a:t>
            </a:r>
            <a:r>
              <a:rPr spc="-165" dirty="0"/>
              <a:t> </a:t>
            </a:r>
            <a:r>
              <a:rPr spc="-40" dirty="0"/>
              <a:t>Endüstriyel</a:t>
            </a:r>
            <a:r>
              <a:rPr spc="-160" dirty="0"/>
              <a:t> </a:t>
            </a:r>
            <a:r>
              <a:rPr spc="-105" dirty="0"/>
              <a:t>ürünler</a:t>
            </a:r>
            <a:r>
              <a:rPr spc="-160" dirty="0"/>
              <a:t> </a:t>
            </a:r>
            <a:r>
              <a:rPr spc="-90" dirty="0"/>
              <a:t>tasarımı</a:t>
            </a:r>
            <a:r>
              <a:rPr spc="-160" dirty="0"/>
              <a:t> </a:t>
            </a:r>
            <a:r>
              <a:rPr spc="-20" dirty="0"/>
              <a:t>dalı</a:t>
            </a:r>
          </a:p>
          <a:p>
            <a:pPr marL="111760">
              <a:lnSpc>
                <a:spcPct val="100000"/>
              </a:lnSpc>
              <a:spcBef>
                <a:spcPts val="960"/>
              </a:spcBef>
            </a:pPr>
            <a:r>
              <a:rPr spc="-10" dirty="0"/>
              <a:t>(Bilgisayar</a:t>
            </a:r>
            <a:r>
              <a:rPr spc="-180" dirty="0"/>
              <a:t> </a:t>
            </a:r>
            <a:r>
              <a:rPr spc="-75" dirty="0"/>
              <a:t>destekli</a:t>
            </a:r>
            <a:r>
              <a:rPr spc="-175" dirty="0"/>
              <a:t> </a:t>
            </a:r>
            <a:r>
              <a:rPr spc="-30" dirty="0"/>
              <a:t>makine</a:t>
            </a:r>
            <a:r>
              <a:rPr spc="-180" dirty="0"/>
              <a:t> </a:t>
            </a:r>
            <a:r>
              <a:rPr spc="-10" dirty="0"/>
              <a:t>ressamlığı</a:t>
            </a:r>
            <a:r>
              <a:rPr spc="-175" dirty="0"/>
              <a:t> </a:t>
            </a:r>
            <a:r>
              <a:rPr spc="-10" dirty="0"/>
              <a:t>bölümü)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2483" y="641217"/>
            <a:ext cx="856869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570" dirty="0">
                <a:latin typeface="Arial Black"/>
                <a:cs typeface="Arial Black"/>
              </a:rPr>
              <a:t>PAGEV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95" dirty="0">
                <a:latin typeface="Arial Black"/>
                <a:cs typeface="Arial Black"/>
              </a:rPr>
              <a:t>Plastik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560" dirty="0">
                <a:latin typeface="Arial Black"/>
                <a:cs typeface="Arial Black"/>
              </a:rPr>
              <a:t>Teknolojisi</a:t>
            </a:r>
            <a:r>
              <a:rPr sz="4800" b="0" spc="-77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1785663"/>
            <a:ext cx="16256000" cy="5995456"/>
          </a:xfrm>
          <a:prstGeom prst="rect">
            <a:avLst/>
          </a:prstGeom>
        </p:spPr>
        <p:txBody>
          <a:bodyPr vert="horz" wrap="square" lIns="0" tIns="451073" rIns="0" bIns="0" rtlCol="0">
            <a:spAutoFit/>
          </a:bodyPr>
          <a:lstStyle/>
          <a:p>
            <a:pPr marL="12700" marR="442595">
              <a:lnSpc>
                <a:spcPct val="125000"/>
              </a:lnSpc>
              <a:spcBef>
                <a:spcPts val="100"/>
              </a:spcBef>
            </a:pPr>
            <a:r>
              <a:rPr spc="160" dirty="0"/>
              <a:t>Bu</a:t>
            </a:r>
            <a:r>
              <a:rPr spc="-105" dirty="0"/>
              <a:t> </a:t>
            </a:r>
            <a:r>
              <a:rPr spc="75" dirty="0"/>
              <a:t>sene</a:t>
            </a:r>
            <a:r>
              <a:rPr spc="-105" dirty="0"/>
              <a:t> </a:t>
            </a:r>
            <a:r>
              <a:rPr spc="-55" dirty="0"/>
              <a:t>yeni</a:t>
            </a:r>
            <a:r>
              <a:rPr spc="-105" dirty="0"/>
              <a:t> </a:t>
            </a:r>
            <a:r>
              <a:rPr spc="-80" dirty="0"/>
              <a:t>binalarına</a:t>
            </a:r>
            <a:r>
              <a:rPr spc="-105" dirty="0"/>
              <a:t> </a:t>
            </a:r>
            <a:r>
              <a:rPr spc="-80" dirty="0"/>
              <a:t>taşınmışlar.</a:t>
            </a:r>
            <a:r>
              <a:rPr spc="-105" dirty="0"/>
              <a:t> </a:t>
            </a:r>
            <a:r>
              <a:rPr spc="204" dirty="0"/>
              <a:t>89M</a:t>
            </a:r>
            <a:r>
              <a:rPr spc="-105" dirty="0"/>
              <a:t> </a:t>
            </a:r>
            <a:r>
              <a:rPr dirty="0"/>
              <a:t>otobüsüne</a:t>
            </a:r>
            <a:r>
              <a:rPr spc="-105" dirty="0"/>
              <a:t> </a:t>
            </a:r>
            <a:r>
              <a:rPr dirty="0"/>
              <a:t>aşık</a:t>
            </a:r>
            <a:r>
              <a:rPr spc="-100" dirty="0"/>
              <a:t> </a:t>
            </a:r>
            <a:r>
              <a:rPr dirty="0"/>
              <a:t>Veysel</a:t>
            </a:r>
            <a:r>
              <a:rPr spc="-105" dirty="0"/>
              <a:t> </a:t>
            </a:r>
            <a:r>
              <a:rPr dirty="0"/>
              <a:t>caddesi</a:t>
            </a:r>
            <a:r>
              <a:rPr spc="-105" dirty="0"/>
              <a:t> </a:t>
            </a:r>
            <a:r>
              <a:rPr spc="-40" dirty="0"/>
              <a:t>üzerinden</a:t>
            </a:r>
            <a:r>
              <a:rPr spc="-105" dirty="0"/>
              <a:t> </a:t>
            </a:r>
            <a:r>
              <a:rPr spc="-20" dirty="0"/>
              <a:t>binip </a:t>
            </a:r>
            <a:r>
              <a:rPr spc="-35" dirty="0"/>
              <a:t>okulun</a:t>
            </a:r>
            <a:r>
              <a:rPr spc="-145" dirty="0"/>
              <a:t> </a:t>
            </a:r>
            <a:r>
              <a:rPr spc="-35" dirty="0"/>
              <a:t>üst</a:t>
            </a:r>
            <a:r>
              <a:rPr spc="-140" dirty="0"/>
              <a:t> </a:t>
            </a:r>
            <a:r>
              <a:rPr spc="45" dirty="0"/>
              <a:t>sokağında</a:t>
            </a:r>
            <a:r>
              <a:rPr spc="-145" dirty="0"/>
              <a:t> </a:t>
            </a:r>
            <a:r>
              <a:rPr spc="-155" dirty="0"/>
              <a:t>inebilirler.</a:t>
            </a:r>
            <a:r>
              <a:rPr spc="-140" dirty="0"/>
              <a:t> </a:t>
            </a:r>
            <a:r>
              <a:rPr spc="-75" dirty="0"/>
              <a:t>Fiziki</a:t>
            </a:r>
            <a:r>
              <a:rPr spc="-145" dirty="0"/>
              <a:t> </a:t>
            </a:r>
            <a:r>
              <a:rPr spc="-50" dirty="0"/>
              <a:t>olarak</a:t>
            </a:r>
            <a:r>
              <a:rPr spc="-140" dirty="0"/>
              <a:t> </a:t>
            </a:r>
            <a:r>
              <a:rPr spc="-50" dirty="0"/>
              <a:t>diğer</a:t>
            </a:r>
            <a:r>
              <a:rPr spc="-145" dirty="0"/>
              <a:t> </a:t>
            </a:r>
            <a:r>
              <a:rPr spc="-55" dirty="0"/>
              <a:t>okullardan</a:t>
            </a:r>
            <a:r>
              <a:rPr spc="-140" dirty="0"/>
              <a:t> </a:t>
            </a:r>
            <a:r>
              <a:rPr spc="-145" dirty="0"/>
              <a:t>farkı</a:t>
            </a:r>
            <a:r>
              <a:rPr spc="-140" dirty="0"/>
              <a:t> </a:t>
            </a:r>
            <a:r>
              <a:rPr dirty="0"/>
              <a:t>spor</a:t>
            </a:r>
            <a:r>
              <a:rPr spc="-145" dirty="0"/>
              <a:t> </a:t>
            </a:r>
            <a:r>
              <a:rPr dirty="0"/>
              <a:t>salonu</a:t>
            </a:r>
            <a:r>
              <a:rPr spc="-140" dirty="0"/>
              <a:t> </a:t>
            </a:r>
            <a:r>
              <a:rPr dirty="0"/>
              <a:t>ve</a:t>
            </a:r>
            <a:r>
              <a:rPr spc="-145" dirty="0"/>
              <a:t> </a:t>
            </a:r>
            <a:r>
              <a:rPr spc="-20" dirty="0"/>
              <a:t>halı </a:t>
            </a:r>
            <a:r>
              <a:rPr spc="80" dirty="0"/>
              <a:t>sahası</a:t>
            </a:r>
            <a:r>
              <a:rPr spc="-125" dirty="0"/>
              <a:t> </a:t>
            </a:r>
            <a:r>
              <a:rPr spc="-155" dirty="0"/>
              <a:t>olabilir.</a:t>
            </a:r>
            <a:r>
              <a:rPr spc="-125" dirty="0"/>
              <a:t> </a:t>
            </a:r>
            <a:r>
              <a:rPr spc="-40" dirty="0"/>
              <a:t>Fabrikalara</a:t>
            </a:r>
            <a:r>
              <a:rPr spc="-125" dirty="0"/>
              <a:t> </a:t>
            </a:r>
            <a:r>
              <a:rPr spc="-40" dirty="0"/>
              <a:t>yakın</a:t>
            </a:r>
            <a:r>
              <a:rPr spc="-125" dirty="0"/>
              <a:t> </a:t>
            </a:r>
            <a:r>
              <a:rPr dirty="0"/>
              <a:t>konumda</a:t>
            </a:r>
            <a:r>
              <a:rPr spc="-125" dirty="0"/>
              <a:t> </a:t>
            </a:r>
            <a:r>
              <a:rPr spc="-10" dirty="0"/>
              <a:t>bulunduğu</a:t>
            </a:r>
            <a:r>
              <a:rPr spc="-125" dirty="0"/>
              <a:t> </a:t>
            </a:r>
            <a:r>
              <a:rPr spc="-105" dirty="0"/>
              <a:t>için</a:t>
            </a:r>
            <a:r>
              <a:rPr spc="-125" dirty="0"/>
              <a:t> </a:t>
            </a:r>
            <a:r>
              <a:rPr spc="-140" dirty="0"/>
              <a:t>staj</a:t>
            </a:r>
            <a:r>
              <a:rPr spc="-125" dirty="0"/>
              <a:t> </a:t>
            </a:r>
            <a:r>
              <a:rPr spc="-75" dirty="0"/>
              <a:t>imkanının</a:t>
            </a:r>
            <a:r>
              <a:rPr spc="-125" dirty="0"/>
              <a:t> </a:t>
            </a:r>
            <a:r>
              <a:rPr dirty="0"/>
              <a:t>geniş</a:t>
            </a:r>
            <a:r>
              <a:rPr spc="-120" dirty="0"/>
              <a:t> </a:t>
            </a:r>
            <a:r>
              <a:rPr spc="-10" dirty="0"/>
              <a:t>olduğunu </a:t>
            </a:r>
            <a:r>
              <a:rPr spc="-125" dirty="0"/>
              <a:t>belirttiler.</a:t>
            </a:r>
          </a:p>
          <a:p>
            <a:pPr marL="12700" marR="5080">
              <a:lnSpc>
                <a:spcPct val="125000"/>
              </a:lnSpc>
            </a:pPr>
            <a:r>
              <a:rPr spc="-45" dirty="0"/>
              <a:t>Bilişim</a:t>
            </a:r>
            <a:r>
              <a:rPr spc="-155" dirty="0"/>
              <a:t> </a:t>
            </a:r>
            <a:r>
              <a:rPr spc="-160" dirty="0"/>
              <a:t>teknolojileri:</a:t>
            </a:r>
            <a:r>
              <a:rPr spc="-150" dirty="0"/>
              <a:t> </a:t>
            </a:r>
            <a:r>
              <a:rPr spc="100" dirty="0"/>
              <a:t>4</a:t>
            </a:r>
            <a:r>
              <a:rPr spc="-155" dirty="0"/>
              <a:t> </a:t>
            </a:r>
            <a:r>
              <a:rPr spc="-100" dirty="0"/>
              <a:t>laboratuvarları</a:t>
            </a:r>
            <a:r>
              <a:rPr spc="-150" dirty="0"/>
              <a:t> </a:t>
            </a:r>
            <a:r>
              <a:rPr spc="-114" dirty="0"/>
              <a:t>var.</a:t>
            </a:r>
            <a:r>
              <a:rPr spc="-155" dirty="0"/>
              <a:t> </a:t>
            </a:r>
            <a:r>
              <a:rPr spc="100" dirty="0"/>
              <a:t>1</a:t>
            </a:r>
            <a:r>
              <a:rPr spc="-150" dirty="0"/>
              <a:t> </a:t>
            </a:r>
            <a:r>
              <a:rPr spc="-90" dirty="0"/>
              <a:t>tane</a:t>
            </a:r>
            <a:r>
              <a:rPr spc="-155" dirty="0"/>
              <a:t> </a:t>
            </a:r>
            <a:r>
              <a:rPr dirty="0"/>
              <a:t>de</a:t>
            </a:r>
            <a:r>
              <a:rPr spc="-150" dirty="0"/>
              <a:t> </a:t>
            </a:r>
            <a:r>
              <a:rPr spc="-70" dirty="0"/>
              <a:t>tasarım</a:t>
            </a:r>
            <a:r>
              <a:rPr spc="-155" dirty="0"/>
              <a:t> </a:t>
            </a:r>
            <a:r>
              <a:rPr spc="-55" dirty="0"/>
              <a:t>atölyesi</a:t>
            </a:r>
            <a:r>
              <a:rPr spc="-150" dirty="0"/>
              <a:t> </a:t>
            </a:r>
            <a:r>
              <a:rPr spc="-114" dirty="0"/>
              <a:t>var.</a:t>
            </a:r>
            <a:r>
              <a:rPr spc="-155" dirty="0"/>
              <a:t> </a:t>
            </a:r>
            <a:r>
              <a:rPr dirty="0"/>
              <a:t>25-</a:t>
            </a:r>
            <a:r>
              <a:rPr spc="95" dirty="0"/>
              <a:t>30</a:t>
            </a:r>
            <a:r>
              <a:rPr spc="-150" dirty="0"/>
              <a:t> </a:t>
            </a:r>
            <a:r>
              <a:rPr spc="-100" dirty="0"/>
              <a:t>kişilik</a:t>
            </a:r>
            <a:r>
              <a:rPr spc="-155" dirty="0"/>
              <a:t> </a:t>
            </a:r>
            <a:r>
              <a:rPr spc="-10" dirty="0"/>
              <a:t>toplam </a:t>
            </a:r>
            <a:r>
              <a:rPr spc="100" dirty="0"/>
              <a:t>9</a:t>
            </a:r>
            <a:r>
              <a:rPr spc="-170" dirty="0"/>
              <a:t> </a:t>
            </a:r>
            <a:r>
              <a:rPr spc="-120" dirty="0"/>
              <a:t>sınıfı</a:t>
            </a:r>
            <a:r>
              <a:rPr spc="-170" dirty="0"/>
              <a:t> </a:t>
            </a:r>
            <a:r>
              <a:rPr spc="-114" dirty="0"/>
              <a:t>var.</a:t>
            </a:r>
            <a:r>
              <a:rPr spc="-165" dirty="0"/>
              <a:t> </a:t>
            </a:r>
            <a:r>
              <a:rPr spc="-55" dirty="0"/>
              <a:t>Üniversite</a:t>
            </a:r>
            <a:r>
              <a:rPr spc="-170" dirty="0"/>
              <a:t> </a:t>
            </a:r>
            <a:r>
              <a:rPr spc="-130" dirty="0"/>
              <a:t>eğitimi</a:t>
            </a:r>
            <a:r>
              <a:rPr spc="-165" dirty="0"/>
              <a:t> </a:t>
            </a:r>
            <a:r>
              <a:rPr spc="-10" dirty="0"/>
              <a:t>olmadan</a:t>
            </a:r>
            <a:r>
              <a:rPr spc="-170" dirty="0"/>
              <a:t> </a:t>
            </a:r>
            <a:r>
              <a:rPr spc="-30" dirty="0"/>
              <a:t>bölümün</a:t>
            </a:r>
            <a:r>
              <a:rPr spc="-165" dirty="0"/>
              <a:t> </a:t>
            </a:r>
            <a:r>
              <a:rPr dirty="0"/>
              <a:t>eksik</a:t>
            </a:r>
            <a:r>
              <a:rPr spc="-170" dirty="0"/>
              <a:t> </a:t>
            </a:r>
            <a:r>
              <a:rPr spc="-35" dirty="0"/>
              <a:t>kalacağını</a:t>
            </a:r>
            <a:r>
              <a:rPr spc="-165" dirty="0"/>
              <a:t> </a:t>
            </a:r>
            <a:r>
              <a:rPr spc="-210" dirty="0"/>
              <a:t>belirtti</a:t>
            </a:r>
            <a:r>
              <a:rPr spc="-170" dirty="0"/>
              <a:t> </a:t>
            </a:r>
            <a:r>
              <a:rPr spc="-25" dirty="0"/>
              <a:t>alan</a:t>
            </a:r>
            <a:r>
              <a:rPr spc="-170" dirty="0"/>
              <a:t> </a:t>
            </a:r>
            <a:r>
              <a:rPr spc="-10" dirty="0"/>
              <a:t>şefleri.</a:t>
            </a:r>
          </a:p>
          <a:p>
            <a:pPr marL="12700" marR="205740">
              <a:lnSpc>
                <a:spcPct val="125000"/>
              </a:lnSpc>
            </a:pPr>
            <a:r>
              <a:rPr dirty="0"/>
              <a:t>Kimya</a:t>
            </a:r>
            <a:r>
              <a:rPr spc="-150" dirty="0"/>
              <a:t> </a:t>
            </a:r>
            <a:r>
              <a:rPr spc="-110" dirty="0"/>
              <a:t>teknolojisi</a:t>
            </a:r>
            <a:r>
              <a:rPr spc="-145" dirty="0"/>
              <a:t> </a:t>
            </a:r>
            <a:r>
              <a:rPr spc="-295" dirty="0"/>
              <a:t>:</a:t>
            </a:r>
            <a:r>
              <a:rPr spc="-145" dirty="0"/>
              <a:t> </a:t>
            </a:r>
            <a:r>
              <a:rPr spc="100" dirty="0"/>
              <a:t>4</a:t>
            </a:r>
            <a:r>
              <a:rPr spc="-145" dirty="0"/>
              <a:t> </a:t>
            </a:r>
            <a:r>
              <a:rPr spc="-100" dirty="0"/>
              <a:t>laboratuvarları</a:t>
            </a:r>
            <a:r>
              <a:rPr spc="-150" dirty="0"/>
              <a:t> </a:t>
            </a:r>
            <a:r>
              <a:rPr spc="-114" dirty="0"/>
              <a:t>var.</a:t>
            </a:r>
            <a:r>
              <a:rPr spc="-145" dirty="0"/>
              <a:t> </a:t>
            </a:r>
            <a:r>
              <a:rPr spc="110" dirty="0"/>
              <a:t>Boya</a:t>
            </a:r>
            <a:r>
              <a:rPr spc="-145" dirty="0"/>
              <a:t> </a:t>
            </a:r>
            <a:r>
              <a:rPr spc="-160" dirty="0"/>
              <a:t>üretimi</a:t>
            </a:r>
            <a:r>
              <a:rPr spc="-145" dirty="0"/>
              <a:t> </a:t>
            </a:r>
            <a:r>
              <a:rPr spc="-114" dirty="0"/>
              <a:t>sertifika</a:t>
            </a:r>
            <a:r>
              <a:rPr spc="-145" dirty="0"/>
              <a:t> </a:t>
            </a:r>
            <a:r>
              <a:rPr spc="-140" dirty="0"/>
              <a:t>eğitimleri</a:t>
            </a:r>
            <a:r>
              <a:rPr spc="-150" dirty="0"/>
              <a:t> </a:t>
            </a:r>
            <a:r>
              <a:rPr spc="-114" dirty="0"/>
              <a:t>var.</a:t>
            </a:r>
            <a:r>
              <a:rPr spc="-145" dirty="0"/>
              <a:t> </a:t>
            </a:r>
            <a:r>
              <a:rPr spc="-60" dirty="0"/>
              <a:t>Tercih</a:t>
            </a:r>
            <a:r>
              <a:rPr spc="-145" dirty="0"/>
              <a:t> </a:t>
            </a:r>
            <a:r>
              <a:rPr spc="-10" dirty="0"/>
              <a:t>olarak </a:t>
            </a:r>
            <a:r>
              <a:rPr spc="-65" dirty="0"/>
              <a:t>öğrenciler</a:t>
            </a:r>
            <a:r>
              <a:rPr spc="-150" dirty="0"/>
              <a:t> </a:t>
            </a:r>
            <a:r>
              <a:rPr dirty="0"/>
              <a:t>bu</a:t>
            </a:r>
            <a:r>
              <a:rPr spc="-150" dirty="0"/>
              <a:t> </a:t>
            </a:r>
            <a:r>
              <a:rPr spc="-114" dirty="0"/>
              <a:t>sertifika</a:t>
            </a:r>
            <a:r>
              <a:rPr spc="-145" dirty="0"/>
              <a:t> </a:t>
            </a:r>
            <a:r>
              <a:rPr spc="-105" dirty="0"/>
              <a:t>için</a:t>
            </a:r>
            <a:r>
              <a:rPr spc="-150" dirty="0"/>
              <a:t> </a:t>
            </a:r>
            <a:r>
              <a:rPr dirty="0"/>
              <a:t>başvuru</a:t>
            </a:r>
            <a:r>
              <a:rPr spc="-145" dirty="0"/>
              <a:t> </a:t>
            </a:r>
            <a:r>
              <a:rPr spc="-120" dirty="0"/>
              <a:t>yapabilirler.</a:t>
            </a:r>
            <a:r>
              <a:rPr spc="-150" dirty="0"/>
              <a:t> </a:t>
            </a:r>
            <a:r>
              <a:rPr dirty="0"/>
              <a:t>Toplamda</a:t>
            </a:r>
            <a:r>
              <a:rPr spc="-150" dirty="0"/>
              <a:t> </a:t>
            </a:r>
            <a:r>
              <a:rPr spc="100" dirty="0"/>
              <a:t>8</a:t>
            </a:r>
            <a:r>
              <a:rPr spc="-145" dirty="0"/>
              <a:t> </a:t>
            </a:r>
            <a:r>
              <a:rPr spc="-120" dirty="0"/>
              <a:t>sınıfı</a:t>
            </a:r>
            <a:r>
              <a:rPr spc="-150" dirty="0"/>
              <a:t> </a:t>
            </a:r>
            <a:r>
              <a:rPr spc="-114" dirty="0"/>
              <a:t>var.</a:t>
            </a:r>
            <a:r>
              <a:rPr spc="-145" dirty="0"/>
              <a:t> </a:t>
            </a:r>
            <a:r>
              <a:rPr spc="-20" dirty="0"/>
              <a:t>Astım</a:t>
            </a:r>
            <a:r>
              <a:rPr spc="-150" dirty="0"/>
              <a:t> </a:t>
            </a:r>
            <a:r>
              <a:rPr spc="-100" dirty="0"/>
              <a:t>vb.</a:t>
            </a:r>
            <a:r>
              <a:rPr spc="-150" dirty="0"/>
              <a:t> </a:t>
            </a:r>
            <a:r>
              <a:rPr spc="-35" dirty="0"/>
              <a:t>hastalıkları </a:t>
            </a:r>
            <a:r>
              <a:rPr spc="-25" dirty="0"/>
              <a:t>olan</a:t>
            </a:r>
            <a:r>
              <a:rPr spc="-135" dirty="0"/>
              <a:t> </a:t>
            </a:r>
            <a:r>
              <a:rPr spc="-70" dirty="0"/>
              <a:t>öğrencilerin</a:t>
            </a:r>
            <a:r>
              <a:rPr spc="-135" dirty="0"/>
              <a:t> </a:t>
            </a:r>
            <a:r>
              <a:rPr dirty="0"/>
              <a:t>bu</a:t>
            </a:r>
            <a:r>
              <a:rPr spc="-135" dirty="0"/>
              <a:t> </a:t>
            </a:r>
            <a:r>
              <a:rPr spc="-35" dirty="0"/>
              <a:t>bölümü</a:t>
            </a:r>
            <a:r>
              <a:rPr spc="-135" dirty="0"/>
              <a:t> </a:t>
            </a:r>
            <a:r>
              <a:rPr dirty="0"/>
              <a:t>seçmesinin</a:t>
            </a:r>
            <a:r>
              <a:rPr spc="-135" dirty="0"/>
              <a:t> </a:t>
            </a:r>
            <a:r>
              <a:rPr dirty="0"/>
              <a:t>uygun</a:t>
            </a:r>
            <a:r>
              <a:rPr spc="-135" dirty="0"/>
              <a:t> </a:t>
            </a:r>
            <a:r>
              <a:rPr spc="-65" dirty="0"/>
              <a:t>olmadığını</a:t>
            </a:r>
            <a:r>
              <a:rPr spc="-130" dirty="0"/>
              <a:t> </a:t>
            </a:r>
            <a:r>
              <a:rPr spc="-95" dirty="0"/>
              <a:t>belirttiler.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2230" y="641217"/>
            <a:ext cx="932942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565" dirty="0">
                <a:latin typeface="Arial Black"/>
                <a:cs typeface="Arial Black"/>
              </a:rPr>
              <a:t>Şehit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25" dirty="0">
                <a:latin typeface="Arial Black"/>
                <a:cs typeface="Arial Black"/>
              </a:rPr>
              <a:t>Binbaşı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09" dirty="0">
                <a:latin typeface="Arial Black"/>
                <a:cs typeface="Arial Black"/>
              </a:rPr>
              <a:t>Bedir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90" dirty="0">
                <a:latin typeface="Arial Black"/>
                <a:cs typeface="Arial Black"/>
              </a:rPr>
              <a:t>Karabıyık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35" dirty="0">
                <a:latin typeface="Arial Black"/>
                <a:cs typeface="Arial Black"/>
              </a:rPr>
              <a:t>ÇPAL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16000" y="1785664"/>
            <a:ext cx="16256000" cy="6303233"/>
          </a:xfrm>
          <a:prstGeom prst="rect">
            <a:avLst/>
          </a:prstGeom>
        </p:spPr>
        <p:txBody>
          <a:bodyPr vert="horz" wrap="square" lIns="0" tIns="755873" rIns="0" bIns="0" rtlCol="0">
            <a:spAutoFit/>
          </a:bodyPr>
          <a:lstStyle/>
          <a:p>
            <a:pPr marL="12700" marR="16510">
              <a:lnSpc>
                <a:spcPct val="125000"/>
              </a:lnSpc>
              <a:spcBef>
                <a:spcPts val="100"/>
              </a:spcBef>
            </a:pPr>
            <a:r>
              <a:rPr dirty="0"/>
              <a:t>Sağlık</a:t>
            </a:r>
            <a:r>
              <a:rPr spc="-135" dirty="0"/>
              <a:t> </a:t>
            </a:r>
            <a:r>
              <a:rPr spc="-145" dirty="0"/>
              <a:t>hizmetleri:</a:t>
            </a:r>
            <a:r>
              <a:rPr spc="-130" dirty="0"/>
              <a:t> </a:t>
            </a:r>
            <a:r>
              <a:rPr spc="125" dirty="0"/>
              <a:t>Ebe</a:t>
            </a:r>
            <a:r>
              <a:rPr spc="-130" dirty="0"/>
              <a:t> </a:t>
            </a:r>
            <a:r>
              <a:rPr spc="-110" dirty="0"/>
              <a:t>yardımcılığı,</a:t>
            </a:r>
            <a:r>
              <a:rPr spc="-130" dirty="0"/>
              <a:t> </a:t>
            </a:r>
            <a:r>
              <a:rPr spc="-20" dirty="0"/>
              <a:t>hemşire</a:t>
            </a:r>
            <a:r>
              <a:rPr spc="-130" dirty="0"/>
              <a:t> </a:t>
            </a:r>
            <a:r>
              <a:rPr spc="-110" dirty="0"/>
              <a:t>yardımcılığı,</a:t>
            </a:r>
            <a:r>
              <a:rPr spc="-135" dirty="0"/>
              <a:t> </a:t>
            </a:r>
            <a:r>
              <a:rPr dirty="0"/>
              <a:t>sağlık</a:t>
            </a:r>
            <a:r>
              <a:rPr spc="-130" dirty="0"/>
              <a:t> </a:t>
            </a:r>
            <a:r>
              <a:rPr spc="-35" dirty="0"/>
              <a:t>bakım</a:t>
            </a:r>
            <a:r>
              <a:rPr spc="-130" dirty="0"/>
              <a:t> </a:t>
            </a:r>
            <a:r>
              <a:rPr spc="-55" dirty="0"/>
              <a:t>teknisyeni</a:t>
            </a:r>
            <a:r>
              <a:rPr spc="-130" dirty="0"/>
              <a:t> </a:t>
            </a:r>
            <a:r>
              <a:rPr spc="-10" dirty="0"/>
              <a:t>bölümleri </a:t>
            </a:r>
            <a:r>
              <a:rPr spc="-114" dirty="0"/>
              <a:t>var.</a:t>
            </a:r>
            <a:r>
              <a:rPr spc="-150" dirty="0"/>
              <a:t> </a:t>
            </a:r>
            <a:r>
              <a:rPr spc="100" dirty="0"/>
              <a:t>4</a:t>
            </a:r>
            <a:r>
              <a:rPr spc="-145" dirty="0"/>
              <a:t> </a:t>
            </a:r>
            <a:r>
              <a:rPr spc="-120" dirty="0"/>
              <a:t>atölyeleri</a:t>
            </a:r>
            <a:r>
              <a:rPr spc="-145" dirty="0"/>
              <a:t> </a:t>
            </a:r>
            <a:r>
              <a:rPr spc="-75" dirty="0"/>
              <a:t>bulunuyor.</a:t>
            </a:r>
            <a:r>
              <a:rPr spc="-145" dirty="0"/>
              <a:t> </a:t>
            </a:r>
            <a:r>
              <a:rPr spc="135" dirty="0"/>
              <a:t>Çam</a:t>
            </a:r>
            <a:r>
              <a:rPr spc="-145" dirty="0"/>
              <a:t> </a:t>
            </a:r>
            <a:r>
              <a:rPr spc="75" dirty="0"/>
              <a:t>Sakura</a:t>
            </a:r>
            <a:r>
              <a:rPr spc="-145" dirty="0"/>
              <a:t> </a:t>
            </a:r>
            <a:r>
              <a:rPr dirty="0"/>
              <a:t>Şehir</a:t>
            </a:r>
            <a:r>
              <a:rPr spc="-145" dirty="0"/>
              <a:t> </a:t>
            </a:r>
            <a:r>
              <a:rPr dirty="0"/>
              <a:t>Hastanesi,</a:t>
            </a:r>
            <a:r>
              <a:rPr spc="-145" dirty="0"/>
              <a:t> </a:t>
            </a:r>
            <a:r>
              <a:rPr dirty="0"/>
              <a:t>Mehmet</a:t>
            </a:r>
            <a:r>
              <a:rPr spc="-145" dirty="0"/>
              <a:t> </a:t>
            </a:r>
            <a:r>
              <a:rPr spc="-85" dirty="0"/>
              <a:t>Akif</a:t>
            </a:r>
            <a:r>
              <a:rPr spc="-145" dirty="0"/>
              <a:t> </a:t>
            </a:r>
            <a:r>
              <a:rPr spc="95" dirty="0"/>
              <a:t>Ersoy</a:t>
            </a:r>
            <a:r>
              <a:rPr spc="-145" dirty="0"/>
              <a:t> </a:t>
            </a:r>
            <a:r>
              <a:rPr dirty="0"/>
              <a:t>Kalp</a:t>
            </a:r>
            <a:r>
              <a:rPr spc="-145" dirty="0"/>
              <a:t> </a:t>
            </a:r>
            <a:r>
              <a:rPr spc="-20" dirty="0"/>
              <a:t>Damar </a:t>
            </a:r>
            <a:r>
              <a:rPr dirty="0"/>
              <a:t>Hastanesi,</a:t>
            </a:r>
            <a:r>
              <a:rPr spc="-70" dirty="0"/>
              <a:t> </a:t>
            </a:r>
            <a:r>
              <a:rPr spc="55" dirty="0"/>
              <a:t>Başakşehir</a:t>
            </a:r>
            <a:r>
              <a:rPr spc="-70" dirty="0"/>
              <a:t> </a:t>
            </a:r>
            <a:r>
              <a:rPr spc="-55" dirty="0"/>
              <a:t>Devlet</a:t>
            </a:r>
            <a:r>
              <a:rPr spc="-70" dirty="0"/>
              <a:t> </a:t>
            </a:r>
            <a:r>
              <a:rPr dirty="0"/>
              <a:t>Hastanesi,</a:t>
            </a:r>
            <a:r>
              <a:rPr spc="-70" dirty="0"/>
              <a:t> </a:t>
            </a:r>
            <a:r>
              <a:rPr dirty="0"/>
              <a:t>Kanuni</a:t>
            </a:r>
            <a:r>
              <a:rPr spc="-70" dirty="0"/>
              <a:t> </a:t>
            </a:r>
            <a:r>
              <a:rPr spc="70" dirty="0"/>
              <a:t>Sulan</a:t>
            </a:r>
            <a:r>
              <a:rPr spc="-70" dirty="0"/>
              <a:t> </a:t>
            </a:r>
            <a:r>
              <a:rPr dirty="0"/>
              <a:t>Süleyman</a:t>
            </a:r>
            <a:r>
              <a:rPr spc="-70" dirty="0"/>
              <a:t> </a:t>
            </a:r>
            <a:r>
              <a:rPr dirty="0"/>
              <a:t>Hastanesi</a:t>
            </a:r>
            <a:r>
              <a:rPr spc="-70" dirty="0"/>
              <a:t> gibi </a:t>
            </a:r>
            <a:r>
              <a:rPr spc="-20" dirty="0"/>
              <a:t>çevre </a:t>
            </a:r>
            <a:r>
              <a:rPr spc="-35" dirty="0"/>
              <a:t>hastanelerde</a:t>
            </a:r>
            <a:r>
              <a:rPr spc="-125" dirty="0"/>
              <a:t> </a:t>
            </a:r>
            <a:r>
              <a:rPr spc="-140" dirty="0"/>
              <a:t>staj</a:t>
            </a:r>
            <a:r>
              <a:rPr spc="-125" dirty="0"/>
              <a:t> </a:t>
            </a:r>
            <a:r>
              <a:rPr spc="-95" dirty="0"/>
              <a:t>yapıyorlar.</a:t>
            </a:r>
            <a:r>
              <a:rPr spc="-125" dirty="0"/>
              <a:t> </a:t>
            </a:r>
            <a:r>
              <a:rPr dirty="0"/>
              <a:t>Bölüme</a:t>
            </a:r>
            <a:r>
              <a:rPr spc="-125" dirty="0"/>
              <a:t> </a:t>
            </a:r>
            <a:r>
              <a:rPr spc="-50" dirty="0"/>
              <a:t>yerleşebilen</a:t>
            </a:r>
            <a:r>
              <a:rPr spc="-125" dirty="0"/>
              <a:t> </a:t>
            </a:r>
            <a:r>
              <a:rPr spc="-70" dirty="0"/>
              <a:t>öğrencilerin</a:t>
            </a:r>
            <a:r>
              <a:rPr spc="-125" dirty="0"/>
              <a:t> </a:t>
            </a:r>
            <a:r>
              <a:rPr spc="-50" dirty="0"/>
              <a:t>obp’si</a:t>
            </a:r>
            <a:r>
              <a:rPr spc="-125" dirty="0"/>
              <a:t> </a:t>
            </a:r>
            <a:r>
              <a:rPr dirty="0"/>
              <a:t>yüksek</a:t>
            </a:r>
            <a:r>
              <a:rPr spc="-125" dirty="0"/>
              <a:t> </a:t>
            </a:r>
            <a:r>
              <a:rPr spc="-65" dirty="0"/>
              <a:t>oluyor</a:t>
            </a:r>
            <a:r>
              <a:rPr spc="-125" dirty="0"/>
              <a:t> </a:t>
            </a:r>
            <a:r>
              <a:rPr spc="-10" dirty="0"/>
              <a:t>(+80). </a:t>
            </a:r>
            <a:r>
              <a:rPr dirty="0"/>
              <a:t>Toplamda</a:t>
            </a:r>
            <a:r>
              <a:rPr spc="-170" dirty="0"/>
              <a:t> </a:t>
            </a:r>
            <a:r>
              <a:rPr spc="95" dirty="0"/>
              <a:t>13</a:t>
            </a:r>
            <a:r>
              <a:rPr spc="-165" dirty="0"/>
              <a:t> </a:t>
            </a:r>
            <a:r>
              <a:rPr spc="-95" dirty="0"/>
              <a:t>sınıf</a:t>
            </a:r>
            <a:r>
              <a:rPr spc="-170" dirty="0"/>
              <a:t> </a:t>
            </a:r>
            <a:r>
              <a:rPr spc="-20" dirty="0"/>
              <a:t>var.</a:t>
            </a:r>
          </a:p>
          <a:p>
            <a:pPr marL="12700" marR="5080">
              <a:lnSpc>
                <a:spcPct val="125000"/>
              </a:lnSpc>
            </a:pPr>
            <a:r>
              <a:rPr spc="90" dirty="0"/>
              <a:t>Çocuk</a:t>
            </a:r>
            <a:r>
              <a:rPr spc="-155" dirty="0"/>
              <a:t> </a:t>
            </a:r>
            <a:r>
              <a:rPr spc="-85" dirty="0"/>
              <a:t>gelişimi:</a:t>
            </a:r>
            <a:r>
              <a:rPr spc="-150" dirty="0"/>
              <a:t> </a:t>
            </a:r>
            <a:r>
              <a:rPr spc="-10" dirty="0"/>
              <a:t>Toplam</a:t>
            </a:r>
            <a:r>
              <a:rPr spc="-150" dirty="0"/>
              <a:t> </a:t>
            </a:r>
            <a:r>
              <a:rPr spc="100" dirty="0"/>
              <a:t>3</a:t>
            </a:r>
            <a:r>
              <a:rPr spc="-150" dirty="0"/>
              <a:t> </a:t>
            </a:r>
            <a:r>
              <a:rPr spc="-120" dirty="0"/>
              <a:t>sınıfları</a:t>
            </a:r>
            <a:r>
              <a:rPr spc="-150" dirty="0"/>
              <a:t> </a:t>
            </a:r>
            <a:r>
              <a:rPr spc="-114" dirty="0"/>
              <a:t>var.</a:t>
            </a:r>
            <a:r>
              <a:rPr spc="-150" dirty="0"/>
              <a:t> </a:t>
            </a:r>
            <a:r>
              <a:rPr spc="-105" dirty="0"/>
              <a:t>Atölyeleri</a:t>
            </a:r>
            <a:r>
              <a:rPr spc="-150" dirty="0"/>
              <a:t> </a:t>
            </a:r>
            <a:r>
              <a:rPr spc="-70" dirty="0"/>
              <a:t>bulunmamakta.</a:t>
            </a:r>
            <a:r>
              <a:rPr spc="-150" dirty="0"/>
              <a:t> </a:t>
            </a:r>
            <a:r>
              <a:rPr dirty="0"/>
              <a:t>Uygulama</a:t>
            </a:r>
            <a:r>
              <a:rPr spc="-150" dirty="0"/>
              <a:t> </a:t>
            </a:r>
            <a:r>
              <a:rPr spc="-55" dirty="0"/>
              <a:t>amaçlı</a:t>
            </a:r>
            <a:r>
              <a:rPr spc="-150" dirty="0"/>
              <a:t> </a:t>
            </a:r>
            <a:r>
              <a:rPr spc="-25" dirty="0"/>
              <a:t>bir </a:t>
            </a:r>
            <a:r>
              <a:rPr spc="-10" dirty="0"/>
              <a:t>anaokulu</a:t>
            </a:r>
            <a:r>
              <a:rPr spc="-145" dirty="0"/>
              <a:t> </a:t>
            </a:r>
            <a:r>
              <a:rPr dirty="0"/>
              <a:t>açma</a:t>
            </a:r>
            <a:r>
              <a:rPr spc="-140" dirty="0"/>
              <a:t> </a:t>
            </a:r>
            <a:r>
              <a:rPr spc="-145" dirty="0"/>
              <a:t>projeleri</a:t>
            </a:r>
            <a:r>
              <a:rPr spc="-140" dirty="0"/>
              <a:t> </a:t>
            </a:r>
            <a:r>
              <a:rPr spc="-114" dirty="0"/>
              <a:t>var.</a:t>
            </a:r>
            <a:r>
              <a:rPr spc="-140" dirty="0"/>
              <a:t> </a:t>
            </a:r>
            <a:r>
              <a:rPr spc="-45" dirty="0"/>
              <a:t>Mezuniyetten</a:t>
            </a:r>
            <a:r>
              <a:rPr spc="-140" dirty="0"/>
              <a:t> </a:t>
            </a:r>
            <a:r>
              <a:rPr dirty="0"/>
              <a:t>sonra</a:t>
            </a:r>
            <a:r>
              <a:rPr spc="-140" dirty="0"/>
              <a:t> </a:t>
            </a:r>
            <a:r>
              <a:rPr spc="-70" dirty="0"/>
              <a:t>yardımcı</a:t>
            </a:r>
            <a:r>
              <a:rPr spc="-140" dirty="0"/>
              <a:t> </a:t>
            </a:r>
            <a:r>
              <a:rPr spc="-50" dirty="0"/>
              <a:t>öğretmen</a:t>
            </a:r>
            <a:r>
              <a:rPr spc="-140" dirty="0"/>
              <a:t> </a:t>
            </a:r>
            <a:r>
              <a:rPr spc="-50" dirty="0"/>
              <a:t>olarak</a:t>
            </a:r>
            <a:r>
              <a:rPr spc="-140" dirty="0"/>
              <a:t> </a:t>
            </a:r>
            <a:r>
              <a:rPr spc="-10" dirty="0"/>
              <a:t>rehabilitasyon </a:t>
            </a:r>
            <a:r>
              <a:rPr spc="-110" dirty="0"/>
              <a:t>merkezleri,</a:t>
            </a:r>
            <a:r>
              <a:rPr spc="-160" dirty="0"/>
              <a:t> </a:t>
            </a:r>
            <a:r>
              <a:rPr spc="-80" dirty="0"/>
              <a:t>yuvalar,</a:t>
            </a:r>
            <a:r>
              <a:rPr spc="-160" dirty="0"/>
              <a:t> </a:t>
            </a:r>
            <a:r>
              <a:rPr spc="-65" dirty="0"/>
              <a:t>anaokulları</a:t>
            </a:r>
            <a:r>
              <a:rPr spc="-155" dirty="0"/>
              <a:t> </a:t>
            </a:r>
            <a:r>
              <a:rPr dirty="0"/>
              <a:t>ve</a:t>
            </a:r>
            <a:r>
              <a:rPr spc="-160" dirty="0"/>
              <a:t> </a:t>
            </a:r>
            <a:r>
              <a:rPr spc="-35" dirty="0"/>
              <a:t>hastanelerde</a:t>
            </a:r>
            <a:r>
              <a:rPr spc="-160" dirty="0"/>
              <a:t> </a:t>
            </a:r>
            <a:r>
              <a:rPr dirty="0"/>
              <a:t>görev</a:t>
            </a:r>
            <a:r>
              <a:rPr spc="-155" dirty="0"/>
              <a:t> </a:t>
            </a:r>
            <a:r>
              <a:rPr spc="-130" dirty="0"/>
              <a:t>alıyorlar.</a:t>
            </a:r>
            <a:r>
              <a:rPr spc="-160" dirty="0"/>
              <a:t> </a:t>
            </a:r>
            <a:r>
              <a:rPr spc="-40" dirty="0"/>
              <a:t>Öğrenciler</a:t>
            </a:r>
            <a:r>
              <a:rPr spc="-160" dirty="0"/>
              <a:t> </a:t>
            </a:r>
            <a:r>
              <a:rPr spc="-10" dirty="0"/>
              <a:t>belediyeden </a:t>
            </a:r>
            <a:r>
              <a:rPr dirty="0"/>
              <a:t>oyun</a:t>
            </a:r>
            <a:r>
              <a:rPr spc="-135" dirty="0"/>
              <a:t> </a:t>
            </a:r>
            <a:r>
              <a:rPr spc="-165" dirty="0"/>
              <a:t>etkinlikleri,</a:t>
            </a:r>
            <a:r>
              <a:rPr spc="-135" dirty="0"/>
              <a:t> </a:t>
            </a:r>
            <a:r>
              <a:rPr spc="-30" dirty="0"/>
              <a:t>palyaçoluk</a:t>
            </a:r>
            <a:r>
              <a:rPr spc="-135" dirty="0"/>
              <a:t> </a:t>
            </a:r>
            <a:r>
              <a:rPr spc="150" dirty="0"/>
              <a:t>vs</a:t>
            </a:r>
            <a:r>
              <a:rPr spc="-135" dirty="0"/>
              <a:t> </a:t>
            </a:r>
            <a:r>
              <a:rPr spc="-105" dirty="0"/>
              <a:t>için</a:t>
            </a:r>
            <a:r>
              <a:rPr spc="-135" dirty="0"/>
              <a:t> </a:t>
            </a:r>
            <a:r>
              <a:rPr spc="-204" dirty="0"/>
              <a:t>teklif</a:t>
            </a:r>
            <a:r>
              <a:rPr spc="-135" dirty="0"/>
              <a:t> </a:t>
            </a:r>
            <a:r>
              <a:rPr spc="-130" dirty="0"/>
              <a:t>alıyorlar.</a:t>
            </a:r>
            <a:r>
              <a:rPr spc="-135" dirty="0"/>
              <a:t> </a:t>
            </a:r>
            <a:r>
              <a:rPr dirty="0"/>
              <a:t>Çevre</a:t>
            </a:r>
            <a:r>
              <a:rPr spc="-135" dirty="0"/>
              <a:t> </a:t>
            </a:r>
            <a:r>
              <a:rPr spc="-60" dirty="0"/>
              <a:t>okullarda</a:t>
            </a:r>
            <a:r>
              <a:rPr spc="-135" dirty="0"/>
              <a:t> </a:t>
            </a:r>
            <a:r>
              <a:rPr spc="-140" dirty="0"/>
              <a:t>stajlarını</a:t>
            </a:r>
            <a:r>
              <a:rPr spc="-135" dirty="0"/>
              <a:t> </a:t>
            </a:r>
            <a:r>
              <a:rPr spc="-25" dirty="0"/>
              <a:t>tamamlıyorlar.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2230" y="641217"/>
            <a:ext cx="932942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565" dirty="0">
                <a:latin typeface="Arial Black"/>
                <a:cs typeface="Arial Black"/>
              </a:rPr>
              <a:t>Şehit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25" dirty="0">
                <a:latin typeface="Arial Black"/>
                <a:cs typeface="Arial Black"/>
              </a:rPr>
              <a:t>Binbaşı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09" dirty="0">
                <a:latin typeface="Arial Black"/>
                <a:cs typeface="Arial Black"/>
              </a:rPr>
              <a:t>Bedir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90" dirty="0">
                <a:latin typeface="Arial Black"/>
                <a:cs typeface="Arial Black"/>
              </a:rPr>
              <a:t>Karabıyık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35" dirty="0">
                <a:latin typeface="Arial Black"/>
                <a:cs typeface="Arial Black"/>
              </a:rPr>
              <a:t>ÇPAL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800100"/>
            <a:ext cx="16256000" cy="492443"/>
          </a:xfrm>
        </p:spPr>
        <p:txBody>
          <a:bodyPr/>
          <a:lstStyle/>
          <a:p>
            <a:pPr algn="ctr"/>
            <a:r>
              <a:rPr lang="tr-TR" dirty="0" smtClean="0"/>
              <a:t>ZEHRA MUSTAFA DALGIÇ DIŞ TİCARET MTAL</a:t>
            </a:r>
            <a:endParaRPr lang="tr-T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409700"/>
            <a:ext cx="8810624" cy="4114799"/>
          </a:xfrm>
          <a:prstGeom prst="rect">
            <a:avLst/>
          </a:prstGeo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800600" y="6515100"/>
          <a:ext cx="891540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İNGİLİZCE, İSPANYOLCA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GÜLTEPE   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800100"/>
            <a:ext cx="7058024" cy="3429000"/>
          </a:xfrm>
          <a:prstGeom prst="rect">
            <a:avLst/>
          </a:prstGeom>
        </p:spPr>
      </p:pic>
      <p:sp>
        <p:nvSpPr>
          <p:cNvPr id="7" name="object 8"/>
          <p:cNvSpPr txBox="1"/>
          <p:nvPr/>
        </p:nvSpPr>
        <p:spPr>
          <a:xfrm>
            <a:off x="5638800" y="342900"/>
            <a:ext cx="6835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chemeClr val="tx1"/>
                </a:solidFill>
                <a:latin typeface="Calibri"/>
                <a:cs typeface="Calibri"/>
              </a:rPr>
              <a:t>KÜÇÜKÇEKMECE</a:t>
            </a:r>
            <a:r>
              <a:rPr sz="30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chemeClr val="tx1"/>
                </a:solidFill>
                <a:latin typeface="Calibri"/>
                <a:cs typeface="Calibri"/>
              </a:rPr>
              <a:t>MESLEKİ</a:t>
            </a:r>
            <a:r>
              <a:rPr sz="30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chemeClr val="tx1"/>
                </a:solidFill>
                <a:latin typeface="Calibri"/>
                <a:cs typeface="Calibri"/>
              </a:rPr>
              <a:t>EĞİTİM</a:t>
            </a:r>
            <a:r>
              <a:rPr sz="30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chemeClr val="tx1"/>
                </a:solidFill>
                <a:latin typeface="Calibri"/>
                <a:cs typeface="Calibri"/>
              </a:rPr>
              <a:t>MERKEZİ</a:t>
            </a:r>
            <a:endParaRPr sz="30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105400" y="4252015"/>
            <a:ext cx="800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tr-TR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tr-TR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R="1378585" algn="ctr">
              <a:lnSpc>
                <a:spcPct val="100000"/>
              </a:lnSpc>
            </a:pPr>
            <a:endParaRPr lang="tr-TR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tr-TR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tr-TR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tr-TR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8001000" y="9029700"/>
            <a:ext cx="90678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İkitelli Ortaokulu </a:t>
            </a:r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4419600" y="4762500"/>
          <a:ext cx="8915400" cy="2037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4470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ATAKENT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</a:t>
                      </a:r>
                      <a:r>
                        <a:rPr lang="tr-TR" baseline="0" dirty="0" smtClean="0"/>
                        <a:t> PUANI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BULUNMAMAKTA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836" y="1907902"/>
            <a:ext cx="16085186" cy="6178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965">
              <a:lnSpc>
                <a:spcPct val="125000"/>
              </a:lnSpc>
              <a:spcBef>
                <a:spcPts val="100"/>
              </a:spcBef>
            </a:pPr>
            <a:r>
              <a:rPr lang="tr-TR" sz="3200" spc="95" dirty="0" smtClean="0">
                <a:latin typeface="Trebuchet MS"/>
                <a:cs typeface="Trebuchet MS"/>
              </a:rPr>
              <a:t>59 </a:t>
            </a:r>
            <a:r>
              <a:rPr sz="3200" spc="-95" smtClean="0">
                <a:latin typeface="Trebuchet MS"/>
                <a:cs typeface="Trebuchet MS"/>
              </a:rPr>
              <a:t>civarı</a:t>
            </a:r>
            <a:r>
              <a:rPr sz="3200" spc="-155" smtClean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obp</a:t>
            </a:r>
            <a:r>
              <a:rPr sz="3200" spc="-155" dirty="0">
                <a:latin typeface="Trebuchet MS"/>
                <a:cs typeface="Trebuchet MS"/>
              </a:rPr>
              <a:t> ile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yerel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yerleştirme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250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5">
                <a:latin typeface="Trebuchet MS"/>
                <a:cs typeface="Trebuchet MS"/>
              </a:rPr>
              <a:t>civarı</a:t>
            </a:r>
            <a:r>
              <a:rPr sz="3200" spc="-155">
                <a:latin typeface="Trebuchet MS"/>
                <a:cs typeface="Trebuchet MS"/>
              </a:rPr>
              <a:t> </a:t>
            </a:r>
            <a:r>
              <a:rPr lang="tr-TR" sz="3200" spc="-155" dirty="0" smtClean="0">
                <a:latin typeface="Trebuchet MS"/>
                <a:cs typeface="Trebuchet MS"/>
              </a:rPr>
              <a:t>öğrenci </a:t>
            </a:r>
            <a:r>
              <a:rPr sz="3200" spc="335" smtClean="0">
                <a:latin typeface="Trebuchet MS"/>
                <a:cs typeface="Trebuchet MS"/>
              </a:rPr>
              <a:t>LGS</a:t>
            </a:r>
            <a:r>
              <a:rPr sz="3200" spc="-160" smtClean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puanıyla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merkezi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yerleştirme</a:t>
            </a:r>
            <a:r>
              <a:rPr sz="3200" spc="-155" dirty="0">
                <a:latin typeface="Trebuchet MS"/>
                <a:cs typeface="Trebuchet MS"/>
              </a:rPr>
              <a:t> ile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her </a:t>
            </a:r>
            <a:r>
              <a:rPr sz="3200" spc="75" dirty="0">
                <a:latin typeface="Trebuchet MS"/>
                <a:cs typeface="Trebuchet MS"/>
              </a:rPr>
              <a:t>sene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90">
                <a:latin typeface="Trebuchet MS"/>
                <a:cs typeface="Trebuchet MS"/>
              </a:rPr>
              <a:t>ortalama</a:t>
            </a:r>
            <a:r>
              <a:rPr sz="3200" spc="-150">
                <a:latin typeface="Trebuchet MS"/>
                <a:cs typeface="Trebuchet MS"/>
              </a:rPr>
              <a:t> </a:t>
            </a:r>
            <a:r>
              <a:rPr sz="3200" spc="95" smtClean="0">
                <a:latin typeface="Trebuchet MS"/>
                <a:cs typeface="Trebuchet MS"/>
              </a:rPr>
              <a:t>230</a:t>
            </a:r>
            <a:r>
              <a:rPr lang="tr-TR" sz="3200" spc="95" dirty="0" smtClean="0">
                <a:latin typeface="Trebuchet MS"/>
                <a:cs typeface="Trebuchet MS"/>
              </a:rPr>
              <a:t> civarı öğrenci</a:t>
            </a:r>
            <a:r>
              <a:rPr sz="3200" spc="-150" smtClean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alıyor.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10" dirty="0">
                <a:latin typeface="Trebuchet MS"/>
                <a:cs typeface="Trebuchet MS"/>
              </a:rPr>
              <a:t>Bilişim</a:t>
            </a:r>
            <a:endParaRPr sz="3200">
              <a:latin typeface="Trebuchet MS"/>
              <a:cs typeface="Trebuchet MS"/>
            </a:endParaRPr>
          </a:p>
          <a:p>
            <a:pPr marL="12700" marR="13541375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Büro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Yönetimi </a:t>
            </a:r>
            <a:r>
              <a:rPr sz="3200" spc="-10" dirty="0">
                <a:latin typeface="Trebuchet MS"/>
                <a:cs typeface="Trebuchet MS"/>
              </a:rPr>
              <a:t>Pazarlama</a:t>
            </a:r>
            <a:endParaRPr sz="3200">
              <a:latin typeface="Trebuchet MS"/>
              <a:cs typeface="Trebuchet MS"/>
            </a:endParaRPr>
          </a:p>
          <a:p>
            <a:pPr marL="12700" marR="11548745">
              <a:lnSpc>
                <a:spcPct val="125000"/>
              </a:lnSpc>
            </a:pPr>
            <a:r>
              <a:rPr sz="3200" spc="100" dirty="0">
                <a:latin typeface="Trebuchet MS"/>
                <a:cs typeface="Trebuchet MS"/>
              </a:rPr>
              <a:t>Muhasebe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Finansman </a:t>
            </a:r>
            <a:r>
              <a:rPr sz="3200" spc="135" dirty="0">
                <a:latin typeface="Trebuchet MS"/>
                <a:cs typeface="Trebuchet MS"/>
              </a:rPr>
              <a:t>Dış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Ticaret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100" dirty="0">
                <a:latin typeface="Trebuchet MS"/>
                <a:cs typeface="Trebuchet MS"/>
              </a:rPr>
              <a:t>bölümleri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mevcut.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3200" spc="135" dirty="0">
                <a:latin typeface="Trebuchet MS"/>
                <a:cs typeface="Trebuchet MS"/>
              </a:rPr>
              <a:t>Dış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Ticaret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bölümü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proje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okulu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kapsamında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335" dirty="0">
                <a:latin typeface="Trebuchet MS"/>
                <a:cs typeface="Trebuchet MS"/>
              </a:rPr>
              <a:t>LGS</a:t>
            </a:r>
            <a:r>
              <a:rPr sz="3200" spc="-155" dirty="0">
                <a:latin typeface="Trebuchet MS"/>
                <a:cs typeface="Trebuchet MS"/>
              </a:rPr>
              <a:t> ile </a:t>
            </a:r>
            <a:r>
              <a:rPr sz="3200" spc="-25" dirty="0">
                <a:latin typeface="Trebuchet MS"/>
                <a:cs typeface="Trebuchet MS"/>
              </a:rPr>
              <a:t>alan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bölüm.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160" dirty="0">
                <a:latin typeface="Trebuchet MS"/>
                <a:cs typeface="Trebuchet MS"/>
              </a:rPr>
              <a:t>Bu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bölümün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öğrencileri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70" dirty="0">
                <a:latin typeface="Trebuchet MS"/>
                <a:cs typeface="Trebuchet MS"/>
              </a:rPr>
              <a:t>10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11.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sınıfta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5'er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ay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staja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gitmektedir.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İngilizce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İspanyolca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dersleri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mevcut.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70851" y="8567723"/>
            <a:ext cx="2661001" cy="172611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pc="-550" dirty="0"/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3800" spc="-120" dirty="0">
                <a:latin typeface="Trebuchet MS"/>
                <a:cs typeface="Trebuchet MS"/>
              </a:rPr>
              <a:t>Ortaokulu </a:t>
            </a:r>
            <a:r>
              <a:rPr sz="3800" spc="270" dirty="0">
                <a:latin typeface="Trebuchet MS"/>
                <a:cs typeface="Trebuchet MS"/>
              </a:rPr>
              <a:t>PDR</a:t>
            </a:r>
            <a:r>
              <a:rPr sz="3800" spc="-600" dirty="0">
                <a:latin typeface="Trebuchet MS"/>
                <a:cs typeface="Trebuchet MS"/>
              </a:rPr>
              <a:t> </a:t>
            </a:r>
            <a:r>
              <a:rPr sz="3800" spc="-120" dirty="0">
                <a:latin typeface="Trebuchet MS"/>
                <a:cs typeface="Trebuchet MS"/>
              </a:rPr>
              <a:t>Servisi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1727" y="641217"/>
            <a:ext cx="10229851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00" dirty="0">
                <a:latin typeface="Arial Black"/>
                <a:cs typeface="Arial Black"/>
              </a:rPr>
              <a:t>Zehra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15" dirty="0">
                <a:latin typeface="Arial Black"/>
                <a:cs typeface="Arial Black"/>
              </a:rPr>
              <a:t>Mustafa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50" dirty="0">
                <a:latin typeface="Arial Black"/>
                <a:cs typeface="Arial Black"/>
              </a:rPr>
              <a:t>Dalgıç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440" dirty="0">
                <a:latin typeface="Arial Black"/>
                <a:cs typeface="Arial Black"/>
              </a:rPr>
              <a:t>Dış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645" dirty="0">
                <a:latin typeface="Arial Black"/>
                <a:cs typeface="Arial Black"/>
              </a:rPr>
              <a:t>Ticaret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856" y="4791446"/>
            <a:ext cx="3453129" cy="10759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900" spc="-375" dirty="0">
                <a:latin typeface="Trebuchet MS"/>
                <a:cs typeface="Trebuchet MS"/>
              </a:rPr>
              <a:t>O</a:t>
            </a:r>
            <a:r>
              <a:rPr sz="6900" spc="-495" dirty="0">
                <a:latin typeface="Trebuchet MS"/>
                <a:cs typeface="Trebuchet MS"/>
              </a:rPr>
              <a:t>r</a:t>
            </a:r>
            <a:r>
              <a:rPr sz="6900" spc="-580" dirty="0">
                <a:latin typeface="Trebuchet MS"/>
                <a:cs typeface="Trebuchet MS"/>
              </a:rPr>
              <a:t>t</a:t>
            </a:r>
            <a:r>
              <a:rPr sz="6900" spc="-409" dirty="0">
                <a:latin typeface="Trebuchet MS"/>
                <a:cs typeface="Trebuchet MS"/>
              </a:rPr>
              <a:t>ao</a:t>
            </a:r>
            <a:r>
              <a:rPr sz="6900" spc="-425" dirty="0">
                <a:latin typeface="Trebuchet MS"/>
                <a:cs typeface="Trebuchet MS"/>
              </a:rPr>
              <a:t>k</a:t>
            </a:r>
            <a:r>
              <a:rPr sz="6900" spc="-420" dirty="0">
                <a:latin typeface="Trebuchet MS"/>
                <a:cs typeface="Trebuchet MS"/>
              </a:rPr>
              <a:t>u</a:t>
            </a:r>
            <a:r>
              <a:rPr sz="6900" spc="-545" dirty="0">
                <a:latin typeface="Trebuchet MS"/>
                <a:cs typeface="Trebuchet MS"/>
              </a:rPr>
              <a:t>l</a:t>
            </a:r>
            <a:r>
              <a:rPr sz="6900" spc="-70" dirty="0">
                <a:latin typeface="Trebuchet MS"/>
                <a:cs typeface="Trebuchet MS"/>
              </a:rPr>
              <a:t>u</a:t>
            </a:r>
            <a:endParaRPr sz="6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4856" y="5658354"/>
            <a:ext cx="4241801" cy="10759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900" spc="505" dirty="0">
                <a:latin typeface="Trebuchet MS"/>
                <a:cs typeface="Trebuchet MS"/>
              </a:rPr>
              <a:t>PDR</a:t>
            </a:r>
            <a:r>
              <a:rPr sz="6900" spc="-1085" dirty="0">
                <a:latin typeface="Trebuchet MS"/>
                <a:cs typeface="Trebuchet MS"/>
              </a:rPr>
              <a:t> </a:t>
            </a:r>
            <a:r>
              <a:rPr sz="6900" spc="-180" dirty="0">
                <a:latin typeface="Trebuchet MS"/>
                <a:cs typeface="Trebuchet MS"/>
              </a:rPr>
              <a:t>Servisi</a:t>
            </a:r>
            <a:endParaRPr sz="6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115" y="4003848"/>
            <a:ext cx="3630930" cy="118558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600" spc="-1130" dirty="0">
                <a:latin typeface="Arial Black"/>
                <a:cs typeface="Arial Black"/>
              </a:rPr>
              <a:t>İ</a:t>
            </a:r>
            <a:r>
              <a:rPr sz="7600" spc="-1070" dirty="0">
                <a:latin typeface="Arial Black"/>
                <a:cs typeface="Arial Black"/>
              </a:rPr>
              <a:t>K</a:t>
            </a:r>
            <a:r>
              <a:rPr sz="7600" spc="-1130" dirty="0">
                <a:latin typeface="Arial Black"/>
                <a:cs typeface="Arial Black"/>
              </a:rPr>
              <a:t>İ</a:t>
            </a:r>
            <a:r>
              <a:rPr sz="7600" spc="-1075" dirty="0">
                <a:latin typeface="Arial Black"/>
                <a:cs typeface="Arial Black"/>
              </a:rPr>
              <a:t>T</a:t>
            </a:r>
            <a:r>
              <a:rPr sz="7600" spc="-1040" dirty="0">
                <a:latin typeface="Arial Black"/>
                <a:cs typeface="Arial Black"/>
              </a:rPr>
              <a:t>E</a:t>
            </a:r>
            <a:r>
              <a:rPr sz="7600" spc="-1055" dirty="0">
                <a:latin typeface="Arial Black"/>
                <a:cs typeface="Arial Black"/>
              </a:rPr>
              <a:t>LL</a:t>
            </a:r>
            <a:r>
              <a:rPr sz="7600" spc="-620" dirty="0">
                <a:latin typeface="Arial Black"/>
                <a:cs typeface="Arial Black"/>
              </a:rPr>
              <a:t>İ</a:t>
            </a:r>
            <a:endParaRPr sz="7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0733" y="7520070"/>
            <a:ext cx="6146800" cy="2516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658495" algn="ctr">
              <a:lnSpc>
                <a:spcPts val="4400"/>
              </a:lnSpc>
              <a:spcBef>
                <a:spcPts val="125"/>
              </a:spcBef>
            </a:pPr>
            <a:r>
              <a:rPr sz="3750" spc="-434" dirty="0">
                <a:latin typeface="Arial Black"/>
                <a:cs typeface="Arial Black"/>
              </a:rPr>
              <a:t>Websitesi</a:t>
            </a:r>
            <a:endParaRPr sz="3750">
              <a:latin typeface="Arial Black"/>
              <a:cs typeface="Arial Black"/>
            </a:endParaRPr>
          </a:p>
          <a:p>
            <a:pPr marL="12700">
              <a:lnSpc>
                <a:spcPts val="4400"/>
              </a:lnSpc>
            </a:pPr>
            <a:r>
              <a:rPr sz="3750" spc="-375" dirty="0">
                <a:latin typeface="Trebuchet MS"/>
                <a:cs typeface="Trebuchet MS"/>
              </a:rPr>
              <a:t>https://ikitelliortaokulu.meb.k12.tr</a:t>
            </a:r>
            <a:endParaRPr sz="3750">
              <a:latin typeface="Trebuchet MS"/>
              <a:cs typeface="Trebuchet MS"/>
            </a:endParaRPr>
          </a:p>
          <a:p>
            <a:pPr marR="658495" algn="ctr">
              <a:lnSpc>
                <a:spcPts val="4390"/>
              </a:lnSpc>
              <a:spcBef>
                <a:spcPts val="1880"/>
              </a:spcBef>
            </a:pPr>
            <a:r>
              <a:rPr sz="3750" spc="-475" dirty="0">
                <a:latin typeface="Arial Black"/>
                <a:cs typeface="Arial Black"/>
              </a:rPr>
              <a:t>İnstagram</a:t>
            </a:r>
            <a:endParaRPr sz="3750">
              <a:latin typeface="Arial Black"/>
              <a:cs typeface="Arial Black"/>
            </a:endParaRPr>
          </a:p>
          <a:p>
            <a:pPr marR="658495" algn="ctr">
              <a:lnSpc>
                <a:spcPts val="4390"/>
              </a:lnSpc>
            </a:pPr>
            <a:r>
              <a:rPr sz="3750" spc="-305" dirty="0">
                <a:latin typeface="Trebuchet MS"/>
                <a:cs typeface="Trebuchet MS"/>
              </a:rPr>
              <a:t>@ikitelliortaokulu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84962" y="3641251"/>
            <a:ext cx="4467860" cy="3105336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2700" marR="5080">
              <a:lnSpc>
                <a:spcPts val="7509"/>
              </a:lnSpc>
              <a:spcBef>
                <a:spcPts val="1714"/>
              </a:spcBef>
            </a:pPr>
            <a:r>
              <a:rPr sz="7600" spc="-380" dirty="0">
                <a:latin typeface="Trebuchet MS"/>
                <a:cs typeface="Trebuchet MS"/>
              </a:rPr>
              <a:t>D</a:t>
            </a:r>
            <a:r>
              <a:rPr sz="7600" spc="-550" dirty="0">
                <a:latin typeface="Trebuchet MS"/>
                <a:cs typeface="Trebuchet MS"/>
              </a:rPr>
              <a:t>i</a:t>
            </a:r>
            <a:r>
              <a:rPr sz="7600" spc="-434" dirty="0">
                <a:latin typeface="Trebuchet MS"/>
                <a:cs typeface="Trebuchet MS"/>
              </a:rPr>
              <a:t>n</a:t>
            </a:r>
            <a:r>
              <a:rPr sz="7600" spc="-565" dirty="0">
                <a:latin typeface="Trebuchet MS"/>
                <a:cs typeface="Trebuchet MS"/>
              </a:rPr>
              <a:t>l</a:t>
            </a:r>
            <a:r>
              <a:rPr sz="7600" spc="-434" dirty="0">
                <a:latin typeface="Trebuchet MS"/>
                <a:cs typeface="Trebuchet MS"/>
              </a:rPr>
              <a:t>e</a:t>
            </a:r>
            <a:r>
              <a:rPr sz="7600" spc="-430" dirty="0">
                <a:latin typeface="Trebuchet MS"/>
                <a:cs typeface="Trebuchet MS"/>
              </a:rPr>
              <a:t>d</a:t>
            </a:r>
            <a:r>
              <a:rPr sz="7600" spc="-550" dirty="0">
                <a:latin typeface="Trebuchet MS"/>
                <a:cs typeface="Trebuchet MS"/>
              </a:rPr>
              <a:t>i</a:t>
            </a:r>
            <a:r>
              <a:rPr sz="7600" spc="-400" dirty="0">
                <a:latin typeface="Trebuchet MS"/>
                <a:cs typeface="Trebuchet MS"/>
              </a:rPr>
              <a:t>ğ</a:t>
            </a:r>
            <a:r>
              <a:rPr sz="7600" spc="-550" dirty="0">
                <a:latin typeface="Trebuchet MS"/>
                <a:cs typeface="Trebuchet MS"/>
              </a:rPr>
              <a:t>i</a:t>
            </a:r>
            <a:r>
              <a:rPr sz="7600" spc="-434" dirty="0">
                <a:latin typeface="Trebuchet MS"/>
                <a:cs typeface="Trebuchet MS"/>
              </a:rPr>
              <a:t>n</a:t>
            </a:r>
            <a:r>
              <a:rPr sz="7600" spc="-550" dirty="0">
                <a:latin typeface="Trebuchet MS"/>
                <a:cs typeface="Trebuchet MS"/>
              </a:rPr>
              <a:t>i</a:t>
            </a:r>
            <a:r>
              <a:rPr sz="7600" spc="-50" dirty="0">
                <a:latin typeface="Trebuchet MS"/>
                <a:cs typeface="Trebuchet MS"/>
              </a:rPr>
              <a:t>z</a:t>
            </a:r>
            <a:r>
              <a:rPr sz="7600" spc="-445" dirty="0">
                <a:latin typeface="Trebuchet MS"/>
                <a:cs typeface="Trebuchet MS"/>
              </a:rPr>
              <a:t> </a:t>
            </a:r>
            <a:r>
              <a:rPr sz="7600" spc="-675" dirty="0">
                <a:latin typeface="Trebuchet MS"/>
                <a:cs typeface="Trebuchet MS"/>
              </a:rPr>
              <a:t>i</a:t>
            </a:r>
            <a:r>
              <a:rPr sz="7600" spc="-550" dirty="0">
                <a:latin typeface="Trebuchet MS"/>
                <a:cs typeface="Trebuchet MS"/>
              </a:rPr>
              <a:t>ç</a:t>
            </a:r>
            <a:r>
              <a:rPr sz="7600" spc="-675" dirty="0">
                <a:latin typeface="Trebuchet MS"/>
                <a:cs typeface="Trebuchet MS"/>
              </a:rPr>
              <a:t>i</a:t>
            </a:r>
            <a:r>
              <a:rPr sz="7600" spc="-175" dirty="0">
                <a:latin typeface="Trebuchet MS"/>
                <a:cs typeface="Trebuchet MS"/>
              </a:rPr>
              <a:t>n</a:t>
            </a:r>
            <a:r>
              <a:rPr sz="7600" spc="-520" dirty="0">
                <a:latin typeface="Trebuchet MS"/>
                <a:cs typeface="Trebuchet MS"/>
              </a:rPr>
              <a:t> </a:t>
            </a:r>
            <a:r>
              <a:rPr sz="7600" spc="-720" dirty="0">
                <a:latin typeface="Trebuchet MS"/>
                <a:cs typeface="Trebuchet MS"/>
              </a:rPr>
              <a:t>t</a:t>
            </a:r>
            <a:r>
              <a:rPr sz="7600" spc="-555" dirty="0">
                <a:latin typeface="Trebuchet MS"/>
                <a:cs typeface="Trebuchet MS"/>
              </a:rPr>
              <a:t>e</a:t>
            </a:r>
            <a:r>
              <a:rPr sz="7600" spc="-484" dirty="0">
                <a:latin typeface="Trebuchet MS"/>
                <a:cs typeface="Trebuchet MS"/>
              </a:rPr>
              <a:t>ş</a:t>
            </a:r>
            <a:r>
              <a:rPr sz="7600" spc="-555" dirty="0">
                <a:latin typeface="Trebuchet MS"/>
                <a:cs typeface="Trebuchet MS"/>
              </a:rPr>
              <a:t>e</a:t>
            </a:r>
            <a:r>
              <a:rPr sz="7600" spc="-560" dirty="0">
                <a:latin typeface="Trebuchet MS"/>
                <a:cs typeface="Trebuchet MS"/>
              </a:rPr>
              <a:t>kk</a:t>
            </a:r>
            <a:r>
              <a:rPr sz="7600" spc="-555" dirty="0">
                <a:latin typeface="Trebuchet MS"/>
                <a:cs typeface="Trebuchet MS"/>
              </a:rPr>
              <a:t>ü</a:t>
            </a:r>
            <a:r>
              <a:rPr sz="7600" spc="-630" dirty="0">
                <a:latin typeface="Trebuchet MS"/>
                <a:cs typeface="Trebuchet MS"/>
              </a:rPr>
              <a:t>r</a:t>
            </a:r>
            <a:r>
              <a:rPr sz="7600" spc="-685" dirty="0">
                <a:latin typeface="Trebuchet MS"/>
                <a:cs typeface="Trebuchet MS"/>
              </a:rPr>
              <a:t>l</a:t>
            </a:r>
            <a:r>
              <a:rPr sz="7600" spc="-555" dirty="0">
                <a:latin typeface="Trebuchet MS"/>
                <a:cs typeface="Trebuchet MS"/>
              </a:rPr>
              <a:t>e</a:t>
            </a:r>
            <a:r>
              <a:rPr sz="7600" spc="-630" dirty="0">
                <a:latin typeface="Trebuchet MS"/>
                <a:cs typeface="Trebuchet MS"/>
              </a:rPr>
              <a:t>r</a:t>
            </a:r>
            <a:r>
              <a:rPr sz="7600" spc="-170" dirty="0">
                <a:latin typeface="Trebuchet MS"/>
                <a:cs typeface="Trebuchet MS"/>
              </a:rPr>
              <a:t>.</a:t>
            </a:r>
            <a:endParaRPr sz="7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181411" y="1507623"/>
                </a:moveTo>
                <a:lnTo>
                  <a:pt x="0" y="1507623"/>
                </a:lnTo>
                <a:lnTo>
                  <a:pt x="0" y="0"/>
                </a:lnTo>
                <a:lnTo>
                  <a:pt x="1558548" y="0"/>
                </a:lnTo>
                <a:lnTo>
                  <a:pt x="1558548" y="187643"/>
                </a:lnTo>
                <a:lnTo>
                  <a:pt x="444494" y="187643"/>
                </a:lnTo>
                <a:lnTo>
                  <a:pt x="678901" y="422050"/>
                </a:lnTo>
                <a:lnTo>
                  <a:pt x="181411" y="422050"/>
                </a:lnTo>
                <a:lnTo>
                  <a:pt x="181411" y="1507623"/>
                </a:lnTo>
                <a:close/>
              </a:path>
              <a:path w="1558925" h="1508125">
                <a:moveTo>
                  <a:pt x="948842" y="1189481"/>
                </a:moveTo>
                <a:lnTo>
                  <a:pt x="181411" y="422050"/>
                </a:lnTo>
                <a:lnTo>
                  <a:pt x="678901" y="422050"/>
                </a:lnTo>
                <a:lnTo>
                  <a:pt x="1197587" y="940736"/>
                </a:lnTo>
                <a:lnTo>
                  <a:pt x="948842" y="118948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8775197"/>
            <a:ext cx="1558924" cy="1511935"/>
          </a:xfrm>
          <a:custGeom>
            <a:avLst/>
            <a:gdLst/>
            <a:ahLst/>
            <a:cxnLst/>
            <a:rect l="l" t="t" r="r" b="b"/>
            <a:pathLst>
              <a:path w="1558925" h="1511934">
                <a:moveTo>
                  <a:pt x="1558548" y="1511801"/>
                </a:moveTo>
                <a:lnTo>
                  <a:pt x="0" y="1511801"/>
                </a:lnTo>
                <a:lnTo>
                  <a:pt x="0" y="0"/>
                </a:lnTo>
                <a:lnTo>
                  <a:pt x="181411" y="0"/>
                </a:lnTo>
                <a:lnTo>
                  <a:pt x="181411" y="1064803"/>
                </a:lnTo>
                <a:lnTo>
                  <a:pt x="711942" y="1064803"/>
                </a:lnTo>
                <a:lnTo>
                  <a:pt x="452599" y="1324146"/>
                </a:lnTo>
                <a:lnTo>
                  <a:pt x="1558548" y="1324146"/>
                </a:lnTo>
                <a:lnTo>
                  <a:pt x="1558548" y="1511801"/>
                </a:lnTo>
                <a:close/>
              </a:path>
              <a:path w="1558925" h="1511934">
                <a:moveTo>
                  <a:pt x="711942" y="1064803"/>
                </a:moveTo>
                <a:lnTo>
                  <a:pt x="181411" y="1064803"/>
                </a:lnTo>
                <a:lnTo>
                  <a:pt x="969415" y="276798"/>
                </a:lnTo>
                <a:lnTo>
                  <a:pt x="1234369" y="542376"/>
                </a:lnTo>
                <a:lnTo>
                  <a:pt x="711942" y="106480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29446" y="2"/>
            <a:ext cx="1558924" cy="1508125"/>
          </a:xfrm>
          <a:custGeom>
            <a:avLst/>
            <a:gdLst/>
            <a:ahLst/>
            <a:cxnLst/>
            <a:rect l="l" t="t" r="r" b="b"/>
            <a:pathLst>
              <a:path w="1558925" h="1508125">
                <a:moveTo>
                  <a:pt x="589132" y="1234367"/>
                </a:moveTo>
                <a:lnTo>
                  <a:pt x="324178" y="969413"/>
                </a:lnTo>
                <a:lnTo>
                  <a:pt x="1105949" y="187643"/>
                </a:lnTo>
                <a:lnTo>
                  <a:pt x="0" y="187643"/>
                </a:lnTo>
                <a:lnTo>
                  <a:pt x="0" y="0"/>
                </a:lnTo>
                <a:lnTo>
                  <a:pt x="1558556" y="0"/>
                </a:lnTo>
                <a:lnTo>
                  <a:pt x="1558556" y="435141"/>
                </a:lnTo>
                <a:lnTo>
                  <a:pt x="1388358" y="435141"/>
                </a:lnTo>
                <a:lnTo>
                  <a:pt x="589132" y="1234367"/>
                </a:lnTo>
                <a:close/>
              </a:path>
              <a:path w="1558925" h="1508125">
                <a:moveTo>
                  <a:pt x="1558556" y="1507623"/>
                </a:moveTo>
                <a:lnTo>
                  <a:pt x="1388358" y="1507623"/>
                </a:lnTo>
                <a:lnTo>
                  <a:pt x="1388358" y="435141"/>
                </a:lnTo>
                <a:lnTo>
                  <a:pt x="1558556" y="435141"/>
                </a:lnTo>
                <a:lnTo>
                  <a:pt x="1558556" y="1507623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14187" y="8775197"/>
            <a:ext cx="1574165" cy="1511935"/>
          </a:xfrm>
          <a:custGeom>
            <a:avLst/>
            <a:gdLst/>
            <a:ahLst/>
            <a:cxnLst/>
            <a:rect l="l" t="t" r="r" b="b"/>
            <a:pathLst>
              <a:path w="1574165" h="1511934">
                <a:moveTo>
                  <a:pt x="1573813" y="1084752"/>
                </a:moveTo>
                <a:lnTo>
                  <a:pt x="1388358" y="1084752"/>
                </a:lnTo>
                <a:lnTo>
                  <a:pt x="1388358" y="0"/>
                </a:lnTo>
                <a:lnTo>
                  <a:pt x="1573813" y="0"/>
                </a:lnTo>
                <a:lnTo>
                  <a:pt x="1573813" y="1084752"/>
                </a:lnTo>
                <a:close/>
              </a:path>
              <a:path w="1574165" h="1511934">
                <a:moveTo>
                  <a:pt x="1573813" y="1511801"/>
                </a:moveTo>
                <a:lnTo>
                  <a:pt x="0" y="1511801"/>
                </a:lnTo>
                <a:lnTo>
                  <a:pt x="0" y="1324146"/>
                </a:lnTo>
                <a:lnTo>
                  <a:pt x="1130885" y="1324146"/>
                </a:lnTo>
                <a:lnTo>
                  <a:pt x="369688" y="562949"/>
                </a:lnTo>
                <a:lnTo>
                  <a:pt x="618433" y="314204"/>
                </a:lnTo>
                <a:lnTo>
                  <a:pt x="1388358" y="1084752"/>
                </a:lnTo>
                <a:lnTo>
                  <a:pt x="1573813" y="1084752"/>
                </a:lnTo>
                <a:lnTo>
                  <a:pt x="1573813" y="1511801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600" y="9182100"/>
            <a:ext cx="2139950" cy="1104900"/>
          </a:xfrm>
          <a:custGeom>
            <a:avLst/>
            <a:gdLst/>
            <a:ahLst/>
            <a:cxnLst/>
            <a:rect l="l" t="t" r="r" b="b"/>
            <a:pathLst>
              <a:path w="2292350" h="1056640">
                <a:moveTo>
                  <a:pt x="2292096" y="476250"/>
                </a:moveTo>
                <a:lnTo>
                  <a:pt x="1952320" y="476250"/>
                </a:lnTo>
                <a:lnTo>
                  <a:pt x="1952320" y="0"/>
                </a:lnTo>
                <a:lnTo>
                  <a:pt x="0" y="0"/>
                </a:lnTo>
                <a:lnTo>
                  <a:pt x="0" y="476250"/>
                </a:lnTo>
                <a:lnTo>
                  <a:pt x="0" y="1056640"/>
                </a:lnTo>
                <a:lnTo>
                  <a:pt x="2292096" y="1056640"/>
                </a:lnTo>
                <a:lnTo>
                  <a:pt x="2292096" y="476250"/>
                </a:lnTo>
                <a:close/>
              </a:path>
            </a:pathLst>
          </a:custGeom>
          <a:solidFill>
            <a:srgbClr val="CCFF00"/>
          </a:solidFill>
        </p:spPr>
        <p:txBody>
          <a:bodyPr wrap="square" lIns="0" tIns="0" rIns="0" bIns="0" rtlCol="0"/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 </a:t>
            </a:r>
            <a:r>
              <a:rPr lang="tr-TR" spc="-120" dirty="0" smtClean="0">
                <a:cs typeface="Trebuchet MS"/>
              </a:rPr>
              <a:t> 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 smtClean="0">
                <a:cs typeface="Trebuchet MS"/>
              </a:rPr>
              <a:t> İkitelli Ortaokulu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endParaRPr lang="tr-TR" spc="-120" dirty="0"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90493" y="641217"/>
            <a:ext cx="853249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30" dirty="0">
                <a:latin typeface="Arial Black"/>
                <a:cs typeface="Arial Black"/>
              </a:rPr>
              <a:t>Meslek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Eğitim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05" dirty="0">
                <a:latin typeface="Arial Black"/>
                <a:cs typeface="Arial Black"/>
              </a:rPr>
              <a:t>Merkezi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09" dirty="0">
                <a:latin typeface="Arial Black"/>
                <a:cs typeface="Arial Black"/>
              </a:rPr>
              <a:t>(MESEM)</a:t>
            </a:r>
            <a:endParaRPr sz="48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2597588"/>
            <a:ext cx="123826" cy="123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3207188"/>
            <a:ext cx="123826" cy="1238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699" y="3816788"/>
            <a:ext cx="123826" cy="1238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66800" y="1943100"/>
            <a:ext cx="14056361" cy="247503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02945" marR="7722870" indent="-690880">
              <a:lnSpc>
                <a:spcPct val="125000"/>
              </a:lnSpc>
              <a:spcBef>
                <a:spcPts val="100"/>
              </a:spcBef>
            </a:pPr>
            <a:r>
              <a:rPr sz="3200" spc="-20" smtClean="0">
                <a:solidFill>
                  <a:srgbClr val="FF0000"/>
                </a:solidFill>
                <a:latin typeface="Trebuchet MS"/>
                <a:cs typeface="Trebuchet MS"/>
              </a:rPr>
              <a:t>1.Yiyecek</a:t>
            </a:r>
            <a:r>
              <a:rPr sz="3200" spc="-16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3200" spc="-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20">
                <a:solidFill>
                  <a:srgbClr val="FF0000"/>
                </a:solidFill>
                <a:latin typeface="Trebuchet MS"/>
                <a:cs typeface="Trebuchet MS"/>
              </a:rPr>
              <a:t>içecek</a:t>
            </a:r>
            <a:r>
              <a:rPr sz="3200" spc="-1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30" smtClean="0">
                <a:solidFill>
                  <a:srgbClr val="FF0000"/>
                </a:solidFill>
                <a:latin typeface="Trebuchet MS"/>
                <a:cs typeface="Trebuchet MS"/>
              </a:rPr>
              <a:t>hizmetleri</a:t>
            </a:r>
            <a:r>
              <a:rPr sz="3200" spc="-16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" smtClean="0">
                <a:latin typeface="Trebuchet MS"/>
                <a:cs typeface="Trebuchet MS"/>
              </a:rPr>
              <a:t>Aşçılık</a:t>
            </a:r>
            <a:endParaRPr sz="3200" smtClean="0">
              <a:latin typeface="Trebuchet MS"/>
              <a:cs typeface="Trebuchet MS"/>
            </a:endParaRPr>
          </a:p>
          <a:p>
            <a:pPr marL="702945" marR="11367770">
              <a:lnSpc>
                <a:spcPct val="125000"/>
              </a:lnSpc>
            </a:pPr>
            <a:r>
              <a:rPr sz="3200" smtClean="0">
                <a:latin typeface="Trebuchet MS"/>
                <a:cs typeface="Trebuchet MS"/>
              </a:rPr>
              <a:t>Pasta</a:t>
            </a:r>
            <a:r>
              <a:rPr lang="tr-TR" sz="3200" dirty="0" err="1" smtClean="0">
                <a:latin typeface="Trebuchet MS"/>
                <a:cs typeface="Trebuchet MS"/>
              </a:rPr>
              <a:t>cılık</a:t>
            </a:r>
            <a:r>
              <a:rPr sz="3200" smtClean="0">
                <a:latin typeface="Trebuchet MS"/>
                <a:cs typeface="Trebuchet MS"/>
              </a:rPr>
              <a:t>,</a:t>
            </a:r>
            <a:r>
              <a:rPr sz="3200" spc="-200" smtClean="0">
                <a:latin typeface="Trebuchet MS"/>
                <a:cs typeface="Trebuchet MS"/>
              </a:rPr>
              <a:t> </a:t>
            </a:r>
            <a:r>
              <a:rPr sz="3200" spc="65" smtClean="0">
                <a:latin typeface="Trebuchet MS"/>
                <a:cs typeface="Trebuchet MS"/>
              </a:rPr>
              <a:t>Servis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4400" y="5143500"/>
            <a:ext cx="160121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200" spc="160" dirty="0">
                <a:latin typeface="Trebuchet MS"/>
                <a:cs typeface="Trebuchet MS"/>
              </a:rPr>
              <a:t>Bu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alanda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staj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yerleri:İBB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120" dirty="0">
                <a:latin typeface="Trebuchet MS"/>
                <a:cs typeface="Trebuchet MS"/>
              </a:rPr>
              <a:t>Sosyal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Tesisleri,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pastane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95" dirty="0">
                <a:latin typeface="Trebuchet MS"/>
                <a:cs typeface="Trebuchet MS"/>
              </a:rPr>
              <a:t>,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fırın,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Elite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World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Hotel,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Laleli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Hilton </a:t>
            </a:r>
            <a:r>
              <a:rPr sz="3200" spc="-75" dirty="0">
                <a:latin typeface="Trebuchet MS"/>
                <a:cs typeface="Trebuchet MS"/>
              </a:rPr>
              <a:t>Hotel</a:t>
            </a:r>
            <a:r>
              <a:rPr sz="3200" spc="-125" dirty="0">
                <a:latin typeface="Trebuchet MS"/>
                <a:cs typeface="Trebuchet MS"/>
              </a:rPr>
              <a:t> (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olduktan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sonra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işe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alıyor), </a:t>
            </a:r>
            <a:r>
              <a:rPr sz="3200" spc="-120" dirty="0">
                <a:latin typeface="Trebuchet MS"/>
                <a:cs typeface="Trebuchet MS"/>
              </a:rPr>
              <a:t>Marriott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Hotel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295" dirty="0">
                <a:latin typeface="Trebuchet MS"/>
                <a:cs typeface="Trebuchet MS"/>
              </a:rPr>
              <a:t>,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Atakent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Acıbadem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Hastanesi,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Big </a:t>
            </a:r>
            <a:r>
              <a:rPr sz="3200" dirty="0">
                <a:latin typeface="Trebuchet MS"/>
                <a:cs typeface="Trebuchet MS"/>
              </a:rPr>
              <a:t>Chefs,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Dilek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Pastanesi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(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olduktan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sonra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işe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alıyor)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493" y="641217"/>
            <a:ext cx="8532494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630" dirty="0">
                <a:latin typeface="Arial Black"/>
                <a:cs typeface="Arial Black"/>
              </a:rPr>
              <a:t>Meslek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Eğitim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05" dirty="0">
                <a:latin typeface="Arial Black"/>
                <a:cs typeface="Arial Black"/>
              </a:rPr>
              <a:t>Merkezi</a:t>
            </a:r>
            <a:r>
              <a:rPr sz="4800" b="0" spc="-775" dirty="0">
                <a:latin typeface="Arial Black"/>
                <a:cs typeface="Arial Black"/>
              </a:rPr>
              <a:t> </a:t>
            </a:r>
            <a:r>
              <a:rPr sz="4800" b="0" spc="-509" dirty="0">
                <a:latin typeface="Arial Black"/>
                <a:cs typeface="Arial Black"/>
              </a:rPr>
              <a:t>(MESEM)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8001004" y="9048201"/>
            <a:ext cx="3611550" cy="1238801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sz="2800" spc="-550" dirty="0">
                <a:latin typeface="+mn-lt"/>
              </a:rPr>
              <a:t>İKİTELLİ</a:t>
            </a:r>
          </a:p>
          <a:p>
            <a:pPr marL="13335" marR="5080">
              <a:lnSpc>
                <a:spcPts val="3750"/>
              </a:lnSpc>
              <a:spcBef>
                <a:spcPts val="380"/>
              </a:spcBef>
            </a:pPr>
            <a:r>
              <a:rPr sz="2800" spc="-120" dirty="0">
                <a:latin typeface="+mn-lt"/>
                <a:cs typeface="Trebuchet MS"/>
              </a:rPr>
              <a:t>Ortaokulu </a:t>
            </a:r>
            <a:r>
              <a:rPr sz="2800" spc="270" dirty="0">
                <a:latin typeface="+mn-lt"/>
                <a:cs typeface="Trebuchet MS"/>
              </a:rPr>
              <a:t>PDR</a:t>
            </a:r>
            <a:r>
              <a:rPr sz="2800" spc="-600" dirty="0">
                <a:latin typeface="+mn-lt"/>
                <a:cs typeface="Trebuchet MS"/>
              </a:rPr>
              <a:t> </a:t>
            </a:r>
            <a:r>
              <a:rPr sz="2800" spc="-120" dirty="0">
                <a:latin typeface="+mn-lt"/>
                <a:cs typeface="Trebuchet MS"/>
              </a:rPr>
              <a:t>Servisi</a:t>
            </a:r>
            <a:endParaRPr sz="2800"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1376156"/>
            <a:ext cx="16124555" cy="740459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349885" indent="-347345">
              <a:lnSpc>
                <a:spcPct val="100000"/>
              </a:lnSpc>
              <a:spcBef>
                <a:spcPts val="960"/>
              </a:spcBef>
              <a:buSzPct val="92187"/>
              <a:tabLst>
                <a:tab pos="349885" algn="l"/>
              </a:tabLst>
            </a:pPr>
            <a:r>
              <a:rPr lang="tr-TR" sz="3200" spc="-10" dirty="0" smtClean="0">
                <a:solidFill>
                  <a:srgbClr val="FF0000"/>
                </a:solidFill>
                <a:latin typeface="Trebuchet MS"/>
                <a:cs typeface="Trebuchet MS"/>
              </a:rPr>
              <a:t>2. </a:t>
            </a:r>
            <a:r>
              <a:rPr sz="3200" spc="-10" smtClean="0">
                <a:solidFill>
                  <a:srgbClr val="FF0000"/>
                </a:solidFill>
                <a:latin typeface="Trebuchet MS"/>
                <a:cs typeface="Trebuchet MS"/>
              </a:rPr>
              <a:t>Motor</a:t>
            </a:r>
            <a:r>
              <a:rPr sz="3200" spc="-175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75" dirty="0">
                <a:solidFill>
                  <a:srgbClr val="FF0000"/>
                </a:solidFill>
                <a:latin typeface="Trebuchet MS"/>
                <a:cs typeface="Trebuchet MS"/>
              </a:rPr>
              <a:t>alanı</a:t>
            </a:r>
            <a:r>
              <a:rPr sz="3200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3200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rebuchet MS"/>
                <a:cs typeface="Trebuchet MS"/>
              </a:rPr>
              <a:t>otomotiv)</a:t>
            </a:r>
            <a:endParaRPr sz="320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49885" indent="-347345">
              <a:lnSpc>
                <a:spcPct val="100000"/>
              </a:lnSpc>
              <a:spcBef>
                <a:spcPts val="960"/>
              </a:spcBef>
              <a:buSzPct val="92187"/>
              <a:tabLst>
                <a:tab pos="349885" algn="l"/>
                <a:tab pos="4256405" algn="l"/>
              </a:tabLst>
            </a:pPr>
            <a:r>
              <a:rPr lang="tr-TR" sz="3200" spc="220" dirty="0" smtClean="0">
                <a:solidFill>
                  <a:srgbClr val="FF0000"/>
                </a:solidFill>
                <a:latin typeface="Trebuchet MS"/>
                <a:cs typeface="Trebuchet MS"/>
              </a:rPr>
              <a:t>3.</a:t>
            </a:r>
            <a:r>
              <a:rPr sz="3200" spc="220" smtClean="0">
                <a:solidFill>
                  <a:srgbClr val="FF0000"/>
                </a:solidFill>
                <a:latin typeface="Trebuchet MS"/>
                <a:cs typeface="Trebuchet MS"/>
              </a:rPr>
              <a:t>Saç</a:t>
            </a:r>
            <a:r>
              <a:rPr sz="3200" spc="-185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Trebuchet MS"/>
                <a:cs typeface="Trebuchet MS"/>
              </a:rPr>
              <a:t>bakım</a:t>
            </a:r>
            <a:r>
              <a:rPr sz="3200" spc="-1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rebuchet MS"/>
                <a:cs typeface="Trebuchet MS"/>
              </a:rPr>
              <a:t>hizmetleri</a:t>
            </a: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spc="-125" dirty="0">
                <a:latin typeface="Trebuchet MS"/>
                <a:cs typeface="Trebuchet MS"/>
              </a:rPr>
              <a:t>(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kuaför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dışında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çalışma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alanları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var)</a:t>
            </a:r>
            <a:endParaRPr sz="3200">
              <a:latin typeface="Trebuchet MS"/>
              <a:cs typeface="Trebuchet MS"/>
            </a:endParaRPr>
          </a:p>
          <a:p>
            <a:pPr marL="12700" marR="5080" indent="-10160">
              <a:lnSpc>
                <a:spcPct val="125000"/>
              </a:lnSpc>
              <a:buSzPct val="92187"/>
              <a:tabLst>
                <a:tab pos="349885" algn="l"/>
              </a:tabLst>
            </a:pPr>
            <a:r>
              <a:rPr lang="tr-TR" sz="3200" spc="-95" dirty="0" smtClean="0">
                <a:solidFill>
                  <a:srgbClr val="FF0000"/>
                </a:solidFill>
                <a:latin typeface="Trebuchet MS"/>
                <a:cs typeface="Trebuchet MS"/>
              </a:rPr>
              <a:t>4. </a:t>
            </a:r>
            <a:r>
              <a:rPr sz="3200" spc="-95" smtClean="0">
                <a:solidFill>
                  <a:srgbClr val="FF0000"/>
                </a:solidFill>
                <a:latin typeface="Trebuchet MS"/>
                <a:cs typeface="Trebuchet MS"/>
              </a:rPr>
              <a:t>Elektrik</a:t>
            </a:r>
            <a:r>
              <a:rPr sz="3200" spc="-155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FF0000"/>
                </a:solidFill>
                <a:latin typeface="Trebuchet MS"/>
                <a:cs typeface="Trebuchet MS"/>
              </a:rPr>
              <a:t>elektronik</a:t>
            </a:r>
            <a:r>
              <a:rPr sz="3200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(elektrikli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ev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aletleri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teknik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servisi,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elektrik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tesisatı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işleri,</a:t>
            </a:r>
            <a:r>
              <a:rPr sz="3200" spc="-15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asansör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ile </a:t>
            </a:r>
            <a:r>
              <a:rPr sz="3200" spc="-40" dirty="0">
                <a:latin typeface="Trebuchet MS"/>
                <a:cs typeface="Trebuchet MS"/>
              </a:rPr>
              <a:t>ilgili </a:t>
            </a:r>
            <a:r>
              <a:rPr sz="3200" spc="-10">
                <a:latin typeface="Trebuchet MS"/>
                <a:cs typeface="Trebuchet MS"/>
              </a:rPr>
              <a:t>işler</a:t>
            </a:r>
            <a:r>
              <a:rPr sz="3200" spc="-10" smtClean="0">
                <a:latin typeface="Trebuchet MS"/>
                <a:cs typeface="Trebuchet MS"/>
              </a:rPr>
              <a:t>)</a:t>
            </a:r>
            <a:endParaRPr lang="tr-TR" sz="3200" spc="-10" dirty="0" smtClean="0">
              <a:latin typeface="Trebuchet MS"/>
              <a:cs typeface="Trebuchet MS"/>
            </a:endParaRPr>
          </a:p>
          <a:p>
            <a:pPr marL="12700" marR="5080" indent="-10160">
              <a:lnSpc>
                <a:spcPct val="125000"/>
              </a:lnSpc>
              <a:buSzPct val="92187"/>
              <a:tabLst>
                <a:tab pos="349885" algn="l"/>
              </a:tabLst>
            </a:pPr>
            <a:r>
              <a:rPr lang="tr-TR" sz="3200" spc="-10" dirty="0" smtClean="0">
                <a:solidFill>
                  <a:srgbClr val="FF0000"/>
                </a:solidFill>
                <a:latin typeface="Trebuchet MS"/>
                <a:cs typeface="Trebuchet MS"/>
              </a:rPr>
              <a:t>5. Moda tasarımı </a:t>
            </a:r>
            <a:r>
              <a:rPr lang="tr-TR" sz="3200" spc="-10" dirty="0" smtClean="0">
                <a:solidFill>
                  <a:schemeClr val="tx1"/>
                </a:solidFill>
                <a:latin typeface="Trebuchet MS"/>
                <a:cs typeface="Trebuchet MS"/>
              </a:rPr>
              <a:t>(deri giyim, modelistlik, terzilik)</a:t>
            </a:r>
            <a:endParaRPr sz="320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739140">
              <a:lnSpc>
                <a:spcPct val="125000"/>
              </a:lnSpc>
            </a:pPr>
            <a:r>
              <a:rPr sz="3200" spc="180" dirty="0">
                <a:latin typeface="Trebuchet MS"/>
                <a:cs typeface="Trebuchet MS"/>
              </a:rPr>
              <a:t>&lt;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Öğrenci-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okul-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veli-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yeri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180" dirty="0">
                <a:latin typeface="Trebuchet MS"/>
                <a:cs typeface="Trebuchet MS"/>
              </a:rPr>
              <a:t>&gt;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sözleşmesi,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18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yaşından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büyük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ise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14" dirty="0">
                <a:latin typeface="Trebuchet MS"/>
                <a:cs typeface="Trebuchet MS"/>
              </a:rPr>
              <a:t>veli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olmadan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başvuru yapılıyor.</a:t>
            </a:r>
            <a:endParaRPr sz="3200">
              <a:latin typeface="Trebuchet MS"/>
              <a:cs typeface="Trebuchet MS"/>
            </a:endParaRPr>
          </a:p>
          <a:p>
            <a:pPr marL="12700" marR="7094855">
              <a:lnSpc>
                <a:spcPct val="125000"/>
              </a:lnSpc>
            </a:pPr>
            <a:r>
              <a:rPr sz="3200" spc="-35" dirty="0">
                <a:latin typeface="Trebuchet MS"/>
                <a:cs typeface="Trebuchet MS"/>
              </a:rPr>
              <a:t>Bir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yerinde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çalışıp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haftada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100" dirty="0">
                <a:latin typeface="Trebuchet MS"/>
                <a:cs typeface="Trebuchet MS"/>
              </a:rPr>
              <a:t>1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gün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okula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geliyorlar. </a:t>
            </a:r>
            <a:r>
              <a:rPr sz="3200" spc="-10" dirty="0">
                <a:latin typeface="Trebuchet MS"/>
                <a:cs typeface="Trebuchet MS"/>
              </a:rPr>
              <a:t>Öğrencinin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sigortası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devlet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tarafından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yapılıyor.</a:t>
            </a:r>
            <a:endParaRPr sz="3200">
              <a:latin typeface="Trebuchet MS"/>
              <a:cs typeface="Trebuchet MS"/>
            </a:endParaRPr>
          </a:p>
          <a:p>
            <a:pPr marL="12700" marR="786130">
              <a:lnSpc>
                <a:spcPct val="125000"/>
              </a:lnSpc>
            </a:pPr>
            <a:r>
              <a:rPr sz="3200" spc="-120" dirty="0">
                <a:latin typeface="Trebuchet MS"/>
                <a:cs typeface="Trebuchet MS"/>
              </a:rPr>
              <a:t>İlk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aşamada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asgari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ücretin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365" dirty="0">
                <a:latin typeface="Trebuchet MS"/>
                <a:cs typeface="Trebuchet MS"/>
              </a:rPr>
              <a:t>%30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u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alınıyor.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12.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Sınıfta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asgari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ücretin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365" dirty="0">
                <a:latin typeface="Trebuchet MS"/>
                <a:cs typeface="Trebuchet MS"/>
              </a:rPr>
              <a:t>%50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sine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çıkıyor. </a:t>
            </a:r>
            <a:r>
              <a:rPr sz="3200" spc="425" dirty="0">
                <a:latin typeface="Trebuchet MS"/>
                <a:cs typeface="Trebuchet MS"/>
              </a:rPr>
              <a:t>MESEM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yeri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bulamama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problemi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olmuyor.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110" dirty="0">
                <a:latin typeface="Trebuchet MS"/>
                <a:cs typeface="Trebuchet MS"/>
              </a:rPr>
              <a:t>İş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bulma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ağı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geniş.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60" dirty="0">
                <a:latin typeface="Trebuchet MS"/>
                <a:cs typeface="Trebuchet MS"/>
              </a:rPr>
              <a:t>Ancak</a:t>
            </a:r>
            <a:r>
              <a:rPr sz="3200" spc="-17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öğrenci1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ay </a:t>
            </a:r>
            <a:r>
              <a:rPr sz="3200" dirty="0">
                <a:latin typeface="Trebuchet MS"/>
                <a:cs typeface="Trebuchet MS"/>
              </a:rPr>
              <a:t>boyunca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yeri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40" dirty="0">
                <a:latin typeface="Trebuchet MS"/>
                <a:cs typeface="Trebuchet MS"/>
              </a:rPr>
              <a:t>bulamayıp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çalışmadığında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425" dirty="0">
                <a:latin typeface="Trebuchet MS"/>
                <a:cs typeface="Trebuchet MS"/>
              </a:rPr>
              <a:t>MESEM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den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kaydı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siliniyor.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409700"/>
            <a:ext cx="7315200" cy="2596325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4572000" y="647700"/>
            <a:ext cx="7422545" cy="396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27020" marR="5080" indent="-2814955" algn="ctr">
              <a:lnSpc>
                <a:spcPct val="116700"/>
              </a:lnSpc>
              <a:spcBef>
                <a:spcPts val="95"/>
              </a:spcBef>
            </a:pPr>
            <a:r>
              <a:rPr lang="tr-TR" b="1" spc="100" dirty="0" smtClean="0">
                <a:solidFill>
                  <a:schemeClr val="tx1"/>
                </a:solidFill>
                <a:latin typeface="Calibri"/>
                <a:cs typeface="Calibri"/>
              </a:rPr>
              <a:t>AYHAN</a:t>
            </a:r>
            <a:r>
              <a:rPr lang="tr-TR" b="1" spc="24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80" dirty="0" smtClean="0">
                <a:solidFill>
                  <a:schemeClr val="tx1"/>
                </a:solidFill>
                <a:latin typeface="Calibri"/>
                <a:cs typeface="Calibri"/>
              </a:rPr>
              <a:t>ARI</a:t>
            </a:r>
            <a:r>
              <a:rPr lang="tr-TR" b="1" spc="25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100" dirty="0" smtClean="0">
                <a:solidFill>
                  <a:schemeClr val="tx1"/>
                </a:solidFill>
                <a:latin typeface="Calibri"/>
                <a:cs typeface="Calibri"/>
              </a:rPr>
              <a:t>BORSA</a:t>
            </a:r>
            <a:r>
              <a:rPr lang="tr-TR" b="1" spc="25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105" dirty="0" smtClean="0">
                <a:solidFill>
                  <a:schemeClr val="tx1"/>
                </a:solidFill>
                <a:latin typeface="Calibri"/>
                <a:cs typeface="Calibri"/>
              </a:rPr>
              <a:t>İSTANBUL</a:t>
            </a:r>
            <a:r>
              <a:rPr lang="tr-TR" b="1" spc="24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105" dirty="0" smtClean="0">
                <a:solidFill>
                  <a:schemeClr val="tx1"/>
                </a:solidFill>
                <a:latin typeface="Calibri"/>
                <a:cs typeface="Calibri"/>
              </a:rPr>
              <a:t>MESLEKİ</a:t>
            </a:r>
            <a:r>
              <a:rPr lang="tr-TR" b="1" spc="25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60" dirty="0" smtClean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lang="tr-TR" b="1" spc="25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100" dirty="0" smtClean="0">
                <a:solidFill>
                  <a:schemeClr val="tx1"/>
                </a:solidFill>
                <a:latin typeface="Calibri"/>
                <a:cs typeface="Calibri"/>
              </a:rPr>
              <a:t>TEKNİK </a:t>
            </a:r>
            <a:r>
              <a:rPr lang="tr-TR" b="1" spc="-66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105" dirty="0" smtClean="0">
                <a:solidFill>
                  <a:schemeClr val="tx1"/>
                </a:solidFill>
                <a:latin typeface="Calibri"/>
                <a:cs typeface="Calibri"/>
              </a:rPr>
              <a:t>ANADOLU</a:t>
            </a:r>
            <a:r>
              <a:rPr lang="tr-TR" b="1" spc="24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b="1" spc="100" dirty="0" smtClean="0">
                <a:solidFill>
                  <a:schemeClr val="tx1"/>
                </a:solidFill>
                <a:latin typeface="Calibri"/>
                <a:cs typeface="Calibri"/>
              </a:rPr>
              <a:t>LİSESİ</a:t>
            </a:r>
            <a:endParaRPr lang="tr-TR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8077200" y="9029700"/>
            <a:ext cx="90678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pc="-120" dirty="0">
                <a:cs typeface="Trebuchet MS"/>
              </a:rPr>
              <a:t>İkitelli Ortaokulu 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4038600" y="4914900"/>
          <a:ext cx="89154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ÖĞRETİM ŞEKLİ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KIZ, ERKEK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PANSİYON DURUMU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KONUMU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ATAKENT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MAHALLESİ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TABAN PUANI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56,8316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550" y="641217"/>
            <a:ext cx="8280400" cy="844462"/>
          </a:xfrm>
          <a:prstGeom prst="rect">
            <a:avLst/>
          </a:prstGeom>
          <a:solidFill>
            <a:srgbClr val="CCFF00"/>
          </a:solidFill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4800" b="0" spc="-535" dirty="0">
                <a:latin typeface="Arial Black"/>
                <a:cs typeface="Arial Black"/>
              </a:rPr>
              <a:t>Ayhan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455" dirty="0">
                <a:latin typeface="Arial Black"/>
                <a:cs typeface="Arial Black"/>
              </a:rPr>
              <a:t>Arı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20" dirty="0">
                <a:latin typeface="Arial Black"/>
                <a:cs typeface="Arial Black"/>
              </a:rPr>
              <a:t>Borsa</a:t>
            </a:r>
            <a:r>
              <a:rPr sz="4800" b="0" spc="-785" dirty="0">
                <a:latin typeface="Arial Black"/>
                <a:cs typeface="Arial Black"/>
              </a:rPr>
              <a:t> </a:t>
            </a:r>
            <a:r>
              <a:rPr sz="4800" b="0" spc="-565" dirty="0">
                <a:latin typeface="Arial Black"/>
                <a:cs typeface="Arial Black"/>
              </a:rPr>
              <a:t>İstanbul</a:t>
            </a:r>
            <a:r>
              <a:rPr sz="4800" b="0" spc="-780" dirty="0">
                <a:latin typeface="Arial Black"/>
                <a:cs typeface="Arial Black"/>
              </a:rPr>
              <a:t> </a:t>
            </a:r>
            <a:r>
              <a:rPr sz="4800" b="0" spc="-640" dirty="0">
                <a:latin typeface="Arial Black"/>
                <a:cs typeface="Arial Black"/>
              </a:rPr>
              <a:t>MTAL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24800" y="8881487"/>
            <a:ext cx="2438400" cy="140551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z="2800" spc="-120" dirty="0" smtClean="0">
                <a:latin typeface="+mn-lt"/>
                <a:cs typeface="Trebuchet MS"/>
              </a:rPr>
              <a:t>PDR Servisi</a:t>
            </a:r>
          </a:p>
          <a:p>
            <a:pPr marL="12700">
              <a:lnSpc>
                <a:spcPts val="4565"/>
              </a:lnSpc>
              <a:spcBef>
                <a:spcPts val="860"/>
              </a:spcBef>
            </a:pPr>
            <a:r>
              <a:rPr lang="tr-TR" sz="2800" spc="-120" dirty="0" smtClean="0">
                <a:latin typeface="+mn-lt"/>
                <a:cs typeface="Trebuchet MS"/>
              </a:rPr>
              <a:t>İkitelli Ortaokulu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9814" y="1376155"/>
            <a:ext cx="15932786" cy="6794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62950">
              <a:lnSpc>
                <a:spcPct val="125000"/>
              </a:lnSpc>
              <a:spcBef>
                <a:spcPts val="100"/>
              </a:spcBef>
            </a:pPr>
            <a:r>
              <a:rPr sz="3200">
                <a:latin typeface="Trebuchet MS"/>
                <a:cs typeface="Trebuchet MS"/>
              </a:rPr>
              <a:t>Anadolu</a:t>
            </a:r>
            <a:r>
              <a:rPr sz="3200" spc="-150">
                <a:latin typeface="Trebuchet MS"/>
                <a:cs typeface="Trebuchet MS"/>
              </a:rPr>
              <a:t> </a:t>
            </a:r>
            <a:r>
              <a:rPr sz="3200" smtClean="0">
                <a:latin typeface="Trebuchet MS"/>
                <a:cs typeface="Trebuchet MS"/>
              </a:rPr>
              <a:t>meslek</a:t>
            </a:r>
            <a:r>
              <a:rPr lang="tr-TR" sz="3200" dirty="0" smtClean="0">
                <a:latin typeface="Trebuchet MS"/>
                <a:cs typeface="Trebuchet MS"/>
              </a:rPr>
              <a:t> </a:t>
            </a:r>
            <a:r>
              <a:rPr sz="3200" spc="-50" smtClean="0">
                <a:latin typeface="Trebuchet MS"/>
                <a:cs typeface="Trebuchet MS"/>
              </a:rPr>
              <a:t>progra</a:t>
            </a:r>
            <a:r>
              <a:rPr lang="tr-TR" sz="3200" spc="-50" dirty="0" smtClean="0">
                <a:latin typeface="Trebuchet MS"/>
                <a:cs typeface="Trebuchet MS"/>
              </a:rPr>
              <a:t>mı</a:t>
            </a:r>
            <a:r>
              <a:rPr sz="3200" spc="180" smtClean="0">
                <a:latin typeface="Trebuchet MS"/>
                <a:cs typeface="Trebuchet MS"/>
              </a:rPr>
              <a:t>&gt;</a:t>
            </a:r>
            <a:r>
              <a:rPr sz="3200" spc="300" smtClean="0">
                <a:solidFill>
                  <a:srgbClr val="0070C0"/>
                </a:solidFill>
                <a:latin typeface="Trebuchet MS"/>
                <a:cs typeface="Trebuchet MS"/>
              </a:rPr>
              <a:t>OB</a:t>
            </a:r>
            <a:r>
              <a:rPr lang="tr-TR" sz="3200" spc="300" dirty="0">
                <a:solidFill>
                  <a:srgbClr val="0070C0"/>
                </a:solidFill>
                <a:latin typeface="Trebuchet MS"/>
                <a:cs typeface="Trebuchet MS"/>
              </a:rPr>
              <a:t>P</a:t>
            </a:r>
            <a:r>
              <a:rPr sz="3200" spc="-10" smtClean="0">
                <a:solidFill>
                  <a:srgbClr val="0070C0"/>
                </a:solidFill>
                <a:latin typeface="Trebuchet MS"/>
                <a:cs typeface="Trebuchet MS"/>
              </a:rPr>
              <a:t>(</a:t>
            </a:r>
            <a:r>
              <a:rPr lang="tr-TR" sz="3200" spc="-10" dirty="0" smtClean="0">
                <a:solidFill>
                  <a:srgbClr val="0070C0"/>
                </a:solidFill>
                <a:latin typeface="Trebuchet MS"/>
                <a:cs typeface="Trebuchet MS"/>
              </a:rPr>
              <a:t>56,8316</a:t>
            </a:r>
            <a:r>
              <a:rPr sz="3200" spc="-10" smtClean="0">
                <a:solidFill>
                  <a:srgbClr val="0070C0"/>
                </a:solidFill>
                <a:latin typeface="Trebuchet MS"/>
                <a:cs typeface="Trebuchet MS"/>
              </a:rPr>
              <a:t>) </a:t>
            </a:r>
            <a:endParaRPr sz="3200">
              <a:latin typeface="Trebuchet MS"/>
              <a:cs typeface="Trebuchet MS"/>
            </a:endParaRPr>
          </a:p>
          <a:p>
            <a:pPr marL="349885" indent="-347345">
              <a:lnSpc>
                <a:spcPct val="100000"/>
              </a:lnSpc>
              <a:spcBef>
                <a:spcPts val="960"/>
              </a:spcBef>
              <a:buSzPct val="92187"/>
              <a:buAutoNum type="arabicPeriod"/>
              <a:tabLst>
                <a:tab pos="349885" algn="l"/>
              </a:tabLst>
            </a:pPr>
            <a:r>
              <a:rPr sz="3200" spc="-95" dirty="0">
                <a:solidFill>
                  <a:srgbClr val="FF0000"/>
                </a:solidFill>
                <a:latin typeface="Trebuchet MS"/>
                <a:cs typeface="Trebuchet MS"/>
              </a:rPr>
              <a:t>Elektrik</a:t>
            </a:r>
            <a:r>
              <a:rPr sz="3200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70" dirty="0">
                <a:solidFill>
                  <a:srgbClr val="FF0000"/>
                </a:solidFill>
                <a:latin typeface="Trebuchet MS"/>
                <a:cs typeface="Trebuchet MS"/>
              </a:rPr>
              <a:t>Elektronik</a:t>
            </a:r>
            <a:r>
              <a:rPr sz="3200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75" dirty="0">
                <a:solidFill>
                  <a:srgbClr val="FF0000"/>
                </a:solidFill>
                <a:latin typeface="Trebuchet MS"/>
                <a:cs typeface="Trebuchet MS"/>
              </a:rPr>
              <a:t>(endüstriyel</a:t>
            </a:r>
            <a:r>
              <a:rPr sz="3200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Trebuchet MS"/>
                <a:cs typeface="Trebuchet MS"/>
              </a:rPr>
              <a:t>bakım</a:t>
            </a:r>
            <a:r>
              <a:rPr sz="3200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onarım,</a:t>
            </a:r>
            <a:r>
              <a:rPr sz="3200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pano</a:t>
            </a:r>
            <a:r>
              <a:rPr sz="3200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Trebuchet MS"/>
                <a:cs typeface="Trebuchet MS"/>
              </a:rPr>
              <a:t>monitörlüğü)</a:t>
            </a:r>
            <a:endParaRPr sz="320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 marR="5080" indent="436880">
              <a:lnSpc>
                <a:spcPct val="125000"/>
              </a:lnSpc>
              <a:buSzPct val="92187"/>
              <a:buAutoNum type="arabicPeriod"/>
              <a:tabLst>
                <a:tab pos="449580" algn="l"/>
              </a:tabLst>
            </a:pP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Kimya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(Çalışma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alanı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çok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geniş.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İlaç,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60" dirty="0">
                <a:latin typeface="Trebuchet MS"/>
                <a:cs typeface="Trebuchet MS"/>
              </a:rPr>
              <a:t>gıda,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tekstil,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kuyumculuk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vs.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)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olan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kimya </a:t>
            </a:r>
            <a:r>
              <a:rPr sz="3200" spc="-55" dirty="0">
                <a:latin typeface="Trebuchet MS"/>
                <a:cs typeface="Trebuchet MS"/>
              </a:rPr>
              <a:t>teknisyeni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10">
                <a:latin typeface="Trebuchet MS"/>
                <a:cs typeface="Trebuchet MS"/>
              </a:rPr>
              <a:t>oluyor</a:t>
            </a:r>
            <a:r>
              <a:rPr sz="3200" spc="-10" smtClean="0">
                <a:latin typeface="Trebuchet MS"/>
                <a:cs typeface="Trebuchet MS"/>
              </a:rPr>
              <a:t>.</a:t>
            </a:r>
            <a:r>
              <a:rPr lang="tr-TR" sz="3200" spc="-10" dirty="0" smtClean="0">
                <a:latin typeface="Trebuchet MS"/>
                <a:cs typeface="Trebuchet MS"/>
              </a:rPr>
              <a:t> </a:t>
            </a:r>
            <a:r>
              <a:rPr lang="tr-TR" sz="3200" spc="-10" dirty="0" smtClean="0">
                <a:solidFill>
                  <a:srgbClr val="0070C0"/>
                </a:solidFill>
                <a:latin typeface="Trebuchet MS"/>
                <a:cs typeface="Trebuchet MS"/>
              </a:rPr>
              <a:t>LGS Puanı ile alıyor</a:t>
            </a:r>
            <a:endParaRPr sz="320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 marR="2497455" indent="-10160">
              <a:lnSpc>
                <a:spcPct val="125000"/>
              </a:lnSpc>
              <a:buSzPct val="92187"/>
              <a:buAutoNum type="arabicPeriod"/>
              <a:tabLst>
                <a:tab pos="349885" algn="l"/>
              </a:tabLst>
            </a:pP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Tesisat</a:t>
            </a:r>
            <a:r>
              <a:rPr sz="3200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FF0000"/>
                </a:solidFill>
                <a:latin typeface="Trebuchet MS"/>
                <a:cs typeface="Trebuchet MS"/>
              </a:rPr>
              <a:t>Teknolojileri</a:t>
            </a:r>
            <a:r>
              <a:rPr sz="3200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ve</a:t>
            </a:r>
            <a:r>
              <a:rPr sz="3200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İklimlendirme</a:t>
            </a:r>
            <a:r>
              <a:rPr sz="3200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(ısıtma,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soğutma,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doğalgaz,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klima</a:t>
            </a:r>
            <a:r>
              <a:rPr sz="3200" spc="-10">
                <a:latin typeface="Trebuchet MS"/>
                <a:cs typeface="Trebuchet MS"/>
              </a:rPr>
              <a:t>) </a:t>
            </a:r>
            <a:r>
              <a:rPr sz="3200" spc="-105" smtClean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r>
              <a:rPr sz="3200" spc="-105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r>
              <a:rPr sz="3200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70" dirty="0">
                <a:solidFill>
                  <a:srgbClr val="FF0000"/>
                </a:solidFill>
                <a:latin typeface="Trebuchet MS"/>
                <a:cs typeface="Trebuchet MS"/>
              </a:rPr>
              <a:t>Tarım</a:t>
            </a:r>
            <a:r>
              <a:rPr sz="3200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alanı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yeni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10">
                <a:latin typeface="Trebuchet MS"/>
                <a:cs typeface="Trebuchet MS"/>
              </a:rPr>
              <a:t>açıldı</a:t>
            </a:r>
            <a:r>
              <a:rPr sz="3200" spc="-10" smtClean="0">
                <a:latin typeface="Trebuchet MS"/>
                <a:cs typeface="Trebuchet MS"/>
              </a:rPr>
              <a:t>.</a:t>
            </a:r>
            <a:r>
              <a:rPr lang="tr-TR" sz="3200" dirty="0" smtClean="0">
                <a:latin typeface="Trebuchet MS"/>
                <a:cs typeface="Trebuchet MS"/>
              </a:rPr>
              <a:t> (Anadolu</a:t>
            </a:r>
            <a:r>
              <a:rPr lang="tr-TR" sz="3200" spc="-145" dirty="0" smtClean="0">
                <a:latin typeface="Trebuchet MS"/>
                <a:cs typeface="Trebuchet MS"/>
              </a:rPr>
              <a:t> </a:t>
            </a:r>
            <a:r>
              <a:rPr lang="tr-TR" sz="3200" spc="-114" dirty="0" smtClean="0">
                <a:latin typeface="Trebuchet MS"/>
                <a:cs typeface="Trebuchet MS"/>
              </a:rPr>
              <a:t>teknik</a:t>
            </a:r>
            <a:r>
              <a:rPr lang="tr-TR" sz="3200" spc="-140" dirty="0" smtClean="0">
                <a:latin typeface="Trebuchet MS"/>
                <a:cs typeface="Trebuchet MS"/>
              </a:rPr>
              <a:t> </a:t>
            </a:r>
            <a:r>
              <a:rPr lang="tr-TR" sz="3200" spc="-30" dirty="0" smtClean="0">
                <a:latin typeface="Trebuchet MS"/>
                <a:cs typeface="Trebuchet MS"/>
              </a:rPr>
              <a:t>programında</a:t>
            </a:r>
            <a:r>
              <a:rPr lang="tr-TR" sz="3200" spc="-145" dirty="0" smtClean="0">
                <a:latin typeface="Trebuchet MS"/>
                <a:cs typeface="Trebuchet MS"/>
              </a:rPr>
              <a:t> ) </a:t>
            </a:r>
            <a:r>
              <a:rPr lang="tr-TR" sz="3200" spc="-145" dirty="0" smtClean="0">
                <a:solidFill>
                  <a:srgbClr val="0070C0"/>
                </a:solidFill>
                <a:latin typeface="Trebuchet MS"/>
                <a:cs typeface="Trebuchet MS"/>
              </a:rPr>
              <a:t>LGS Puanı ile alıyor</a:t>
            </a:r>
            <a:endParaRPr sz="3200">
              <a:solidFill>
                <a:srgbClr val="0070C0"/>
              </a:solidFill>
              <a:latin typeface="Trebuchet MS"/>
              <a:cs typeface="Trebuchet MS"/>
            </a:endParaRPr>
          </a:p>
          <a:p>
            <a:pPr marL="12700" marR="553085">
              <a:lnSpc>
                <a:spcPct val="125000"/>
              </a:lnSpc>
            </a:pPr>
            <a:r>
              <a:rPr sz="3200" dirty="0">
                <a:latin typeface="Trebuchet MS"/>
                <a:cs typeface="Trebuchet MS"/>
              </a:rPr>
              <a:t>Okulun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instagram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sayfası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aktif,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öğrencilerin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okul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hakkında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bilgi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sahibi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olabilmeleri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için </a:t>
            </a:r>
            <a:r>
              <a:rPr sz="3200" spc="-10" dirty="0">
                <a:latin typeface="Trebuchet MS"/>
                <a:cs typeface="Trebuchet MS"/>
              </a:rPr>
              <a:t>sayfayı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0" dirty="0">
                <a:latin typeface="Trebuchet MS"/>
                <a:cs typeface="Trebuchet MS"/>
              </a:rPr>
              <a:t>mutlaka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incelemeleri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35" dirty="0">
                <a:latin typeface="Trebuchet MS"/>
                <a:cs typeface="Trebuchet MS"/>
              </a:rPr>
              <a:t>tavsiye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ediliyor.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390" dirty="0">
                <a:latin typeface="Trebuchet MS"/>
                <a:cs typeface="Trebuchet MS"/>
              </a:rPr>
              <a:t>ERASMUS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85" dirty="0">
                <a:latin typeface="Trebuchet MS"/>
                <a:cs typeface="Trebuchet MS"/>
              </a:rPr>
              <a:t>projesi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uygulanıyor.</a:t>
            </a:r>
            <a:endParaRPr sz="3200">
              <a:latin typeface="Trebuchet MS"/>
              <a:cs typeface="Trebuchet MS"/>
            </a:endParaRPr>
          </a:p>
          <a:p>
            <a:pPr marL="12700" marR="840740">
              <a:lnSpc>
                <a:spcPct val="125000"/>
              </a:lnSpc>
            </a:pPr>
            <a:r>
              <a:rPr sz="3200" spc="-75" dirty="0">
                <a:latin typeface="Trebuchet MS"/>
                <a:cs typeface="Trebuchet MS"/>
              </a:rPr>
              <a:t>Stajyer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öğrenci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35" dirty="0">
                <a:latin typeface="Trebuchet MS"/>
                <a:cs typeface="Trebuchet MS"/>
              </a:rPr>
              <a:t>alımı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5" dirty="0">
                <a:latin typeface="Trebuchet MS"/>
                <a:cs typeface="Trebuchet MS"/>
              </a:rPr>
              <a:t>için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firmalar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okula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kendilerini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tanıtıp </a:t>
            </a:r>
            <a:r>
              <a:rPr sz="3200" spc="-204" dirty="0">
                <a:latin typeface="Trebuchet MS"/>
                <a:cs typeface="Trebuchet MS"/>
              </a:rPr>
              <a:t>teklif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götürüyorlar.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-70" dirty="0">
                <a:latin typeface="Trebuchet MS"/>
                <a:cs typeface="Trebuchet MS"/>
              </a:rPr>
              <a:t>Staj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yeri </a:t>
            </a:r>
            <a:r>
              <a:rPr sz="3200" spc="-75" dirty="0">
                <a:latin typeface="Trebuchet MS"/>
                <a:cs typeface="Trebuchet MS"/>
              </a:rPr>
              <a:t>bulabilme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kolaylığı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ve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mezun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olduktan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sonra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daha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kolay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iş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bulabilme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imkanları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var.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3318</Words>
  <Application>Microsoft Office PowerPoint</Application>
  <PresentationFormat>Özel</PresentationFormat>
  <Paragraphs>476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Office Theme</vt:lpstr>
      <vt:lpstr>Küçükçekmece Meslek Liseleri Tanıtımı</vt:lpstr>
      <vt:lpstr>Meslek Liseleri</vt:lpstr>
      <vt:lpstr>MESEM NEDİR?</vt:lpstr>
      <vt:lpstr>Slayt 4</vt:lpstr>
      <vt:lpstr>Slayt 5</vt:lpstr>
      <vt:lpstr>Meslek Eğitim Merkezi (MESEM)</vt:lpstr>
      <vt:lpstr>Meslek Eğitim Merkezi (MESEM)</vt:lpstr>
      <vt:lpstr>Slayt 8</vt:lpstr>
      <vt:lpstr>Ayhan Arı Borsa İstanbul MTAL</vt:lpstr>
      <vt:lpstr>Slayt 10</vt:lpstr>
      <vt:lpstr>Dr. Oktay Duran MTAL</vt:lpstr>
      <vt:lpstr>Dr. Oktay Duran MTAL</vt:lpstr>
      <vt:lpstr>Slayt 13</vt:lpstr>
      <vt:lpstr>Gülten Özaydın ÇPAL</vt:lpstr>
      <vt:lpstr>Gülten Özaydın ÇPAL</vt:lpstr>
      <vt:lpstr>Slayt 16</vt:lpstr>
      <vt:lpstr>Halkalı Borsa İstanbul ÇPAL / MTAL</vt:lpstr>
      <vt:lpstr>Halkalı Borsa İstanbul ÇPAL / MTAL</vt:lpstr>
      <vt:lpstr>Halkalı Borsa İstanbul ÇPAL / MTAL</vt:lpstr>
      <vt:lpstr>Slayt 20</vt:lpstr>
      <vt:lpstr>Halkalı Mehmet Akif Ersoy ÇPAL</vt:lpstr>
      <vt:lpstr>Halkalı Mehmet Akif Ersoy ÇPAL</vt:lpstr>
      <vt:lpstr>Slayt 23</vt:lpstr>
      <vt:lpstr>Halkalı MTAL</vt:lpstr>
      <vt:lpstr>Slayt 25</vt:lpstr>
      <vt:lpstr>İsmet Aktar MTAL</vt:lpstr>
      <vt:lpstr>İsmet Aktar MTAL</vt:lpstr>
      <vt:lpstr>Küçükçekmece Atatürk MTAL</vt:lpstr>
      <vt:lpstr>Küçükçekmece Atatürk MTAL</vt:lpstr>
      <vt:lpstr>Küçükçekmece Atatürk MTAL</vt:lpstr>
      <vt:lpstr>Küçükçekmece Borsa İstanbul MTAL</vt:lpstr>
      <vt:lpstr>Küçükçekmece Borsa İstanbul MTAL</vt:lpstr>
      <vt:lpstr>Slayt 33</vt:lpstr>
      <vt:lpstr>Küçükçekmece Kuyumculuk Teknolojisi MTAL</vt:lpstr>
      <vt:lpstr>Küçükçekmece Kuyumculuk Teknolojisi MTAL</vt:lpstr>
      <vt:lpstr>Küçükçekmece Kuyumculuk Teknolojisi MTAL</vt:lpstr>
      <vt:lpstr>Küçükçekmece Kuyumculuk Teknolojisi MTAL</vt:lpstr>
      <vt:lpstr>Slayt 38</vt:lpstr>
      <vt:lpstr>Küçükçekmece TASEV MTAL</vt:lpstr>
      <vt:lpstr>Küçükçekmece TASEV MTAL</vt:lpstr>
      <vt:lpstr>Slayt 41</vt:lpstr>
      <vt:lpstr>Nahit Menteşe MTAL</vt:lpstr>
      <vt:lpstr>Nahit Menteşe MTAL</vt:lpstr>
      <vt:lpstr>PAGEV PLASTİK TEKNOLOJİLERİ MTAL</vt:lpstr>
      <vt:lpstr>PAGEV Plastik Teknolojisi MTAL</vt:lpstr>
      <vt:lpstr>PAGEV Plastik Teknolojisi MTAL</vt:lpstr>
      <vt:lpstr>Şehit Binbaşı Bedir Karabıyık ÇPAL</vt:lpstr>
      <vt:lpstr>Şehit Binbaşı Bedir Karabıyık ÇPAL</vt:lpstr>
      <vt:lpstr>Slayt 49</vt:lpstr>
      <vt:lpstr>Zehra Mustafa Dalgıç Dış Ticaret MTAL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Küçükçekmece Meslek Liseleri</dc:title>
  <dc:creator>Mustafa Görüryılmaz</dc:creator>
  <cp:keywords>DAF-6PrTdto,BAFyqBgl5K4</cp:keywords>
  <cp:lastModifiedBy>hakanyıldız</cp:lastModifiedBy>
  <cp:revision>56</cp:revision>
  <dcterms:created xsi:type="dcterms:W3CDTF">2024-04-18T07:29:11Z</dcterms:created>
  <dcterms:modified xsi:type="dcterms:W3CDTF">2025-03-04T09:33:56Z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2024-04-18T00:00:00Z</vt:filetime>
  </property>
  <property fmtid="{D5CDD505-2E9C-101B-9397-08002B2CF9AE}" pid="5" name="Producer">
    <vt:lpwstr>Canva</vt:lpwstr>
  </property>
</Properties>
</file>